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app.xml" ContentType="application/vnd.openxmlformats-officedocument.extended-properti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Lst>
  <p:sldSz cx="12192000" cy="6858000"/>
  <p:notesSz cx="6858000" cy="9144000"/>
  <p:defaultText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horzBarState="maximized">
    <p:restoredLeft autoAdjust="0" sz="17006"/>
    <p:restoredTop sz="94660"/>
  </p:normalViewPr>
  <p:slideViewPr>
    <p:cSldViewPr snapToGrid="0">
      <p:cViewPr varScale="1">
        <p:scale>
          <a:sx d="100" n="102"/>
          <a:sy d="100" n="102"/>
        </p:scale>
        <p:origin x="126" y="384"/>
      </p:cViewPr>
      <p:guideLst/>
    </p:cSldViewPr>
  </p:slideViewPr>
  <p:notesTextViewPr>
    <p:cViewPr>
      <p:scale>
        <a:sx d="1" n="1"/>
        <a:sy d="1" n="1"/>
      </p:scale>
      <p:origin x="0" y="0"/>
    </p:cViewPr>
  </p:notesTextViewPr>
  <p:notesViewPr>
    <p:cSldViewPr snapToGrid="0">
      <p:cViewPr varScale="1">
        <p:scale>
          <a:sx d="100" n="87"/>
          <a:sy d="100" n="87"/>
        </p:scale>
        <p:origin x="3840" y="90"/>
      </p:cViewPr>
      <p:guideLst/>
    </p:cSldViewPr>
  </p:notesViewPr>
  <p:gridSpacing cx="72008" cy="72008"/>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3" Type="http://schemas.openxmlformats.org/officeDocument/2006/relationships/slide" Target="slides/slide42.xml" /><Relationship Id="rId44" Type="http://schemas.openxmlformats.org/officeDocument/2006/relationships/slide" Target="slides/slide43.xml" /><Relationship Id="rId45" Type="http://schemas.openxmlformats.org/officeDocument/2006/relationships/slide" Target="slides/slide44.xml" /><Relationship Id="rId46" Type="http://schemas.openxmlformats.org/officeDocument/2006/relationships/slide" Target="slides/slide45.xml" /><Relationship Id="rId47" Type="http://schemas.openxmlformats.org/officeDocument/2006/relationships/slide" Target="slides/slide46.xml" /><Relationship Id="rId48" Type="http://schemas.openxmlformats.org/officeDocument/2006/relationships/slide" Target="slides/slide47.xml" /><Relationship Id="rId49" Type="http://schemas.openxmlformats.org/officeDocument/2006/relationships/slide" Target="slides/slide48.xml" /><Relationship Id="rId50" Type="http://schemas.openxmlformats.org/officeDocument/2006/relationships/slide" Target="slides/slide49.xml" /><Relationship Id="rId54" Type="http://schemas.openxmlformats.org/officeDocument/2006/relationships/tableStyles" Target="tableStyles.xml" /><Relationship Id="rId53" Type="http://schemas.openxmlformats.org/officeDocument/2006/relationships/theme" Target="theme/theme1.xml" /><Relationship Id="rId1" Type="http://schemas.openxmlformats.org/officeDocument/2006/relationships/slideMaster" Target="slideMasters/slideMaster1.xml" /><Relationship Id="rId52" Type="http://schemas.openxmlformats.org/officeDocument/2006/relationships/viewProps" Target="viewProps.xml" /><Relationship Id="rId51" Type="http://schemas.openxmlformats.org/officeDocument/2006/relationships/presProps" Target="presProps.xml" /></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FE552-82FF-41CD-AE9B-C5B295BA4FFD}"/>
              </a:ext>
            </a:extLst>
          </p:cNvPr>
          <p:cNvSpPr>
            <a:spLocks noGrp="1"/>
          </p:cNvSpPr>
          <p:nvPr>
            <p:ph type="ctrTitle"/>
          </p:nvPr>
        </p:nvSpPr>
        <p:spPr>
          <a:xfrm>
            <a:off x="1524000" y="1122363"/>
            <a:ext cx="9144000" cy="2387600"/>
          </a:xfrm>
        </p:spPr>
        <p:txBody>
          <a:bodyPr anchor="b">
            <a:normAutofit/>
          </a:bodyPr>
          <a:lstStyle>
            <a:lvl1pPr algn="ctr">
              <a:defRPr sz="5400" b="1">
                <a:solidFill>
                  <a:srgbClr val="C00000"/>
                </a:solidFill>
              </a:defRPr>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4E8C47A7-1C60-48ED-9106-1A4E50CD85F0}"/>
              </a:ext>
            </a:extLst>
          </p:cNvPr>
          <p:cNvSpPr>
            <a:spLocks noGrp="1"/>
          </p:cNvSpPr>
          <p:nvPr>
            <p:ph type="subTitle" idx="1"/>
          </p:nvPr>
        </p:nvSpPr>
        <p:spPr>
          <a:xfrm>
            <a:off x="1524000" y="4026500"/>
            <a:ext cx="9144000" cy="12313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6" name="Slide Number Placeholder 5">
            <a:extLst>
              <a:ext uri="{FF2B5EF4-FFF2-40B4-BE49-F238E27FC236}">
                <a16:creationId xmlns:a16="http://schemas.microsoft.com/office/drawing/2014/main" id="{90A256D4-A46F-42D5-9B93-520AF7ED2811}"/>
              </a:ext>
            </a:extLst>
          </p:cNvPr>
          <p:cNvSpPr>
            <a:spLocks noGrp="1"/>
          </p:cNvSpPr>
          <p:nvPr>
            <p:ph type="sldNum" sz="quarter" idx="12"/>
          </p:nvPr>
        </p:nvSpPr>
        <p:spPr/>
        <p:txBody>
          <a:bodyPr/>
          <a:lstStyle/>
          <a:p>
            <a:fld id="{E1C5CB42-CF14-4293-8971-6DCD1AAE8BE7}" type="slidenum">
              <a:rPr lang="en-GB" smtClean="0"/>
              <a:t>‹#›</a:t>
            </a:fld>
            <a:endParaRPr lang="en-GB"/>
          </a:p>
        </p:txBody>
      </p:sp>
      <p:sp>
        <p:nvSpPr>
          <p:cNvPr id="7" name="Date Placeholder 3">
            <a:extLst>
              <a:ext uri="{FF2B5EF4-FFF2-40B4-BE49-F238E27FC236}">
                <a16:creationId xmlns:a16="http://schemas.microsoft.com/office/drawing/2014/main" id="{7CD99309-7B5F-490B-9BDE-AAF9B5F8DCFE}"/>
              </a:ext>
            </a:extLst>
          </p:cNvPr>
          <p:cNvSpPr>
            <a:spLocks noGrp="1"/>
          </p:cNvSpPr>
          <p:nvPr>
            <p:ph type="dt" sz="half" idx="2"/>
          </p:nvPr>
        </p:nvSpPr>
        <p:spPr>
          <a:xfrm>
            <a:off x="4724400" y="5580025"/>
            <a:ext cx="2743200" cy="311224"/>
          </a:xfrm>
          <a:prstGeom prst="rect">
            <a:avLst/>
          </a:prstGeom>
        </p:spPr>
        <p:txBody>
          <a:bodyPr vert="horz" lIns="91440" tIns="45720" rIns="91440" bIns="45720" rtlCol="0" anchor="ctr"/>
          <a:lstStyle>
            <a:lvl1pPr algn="ctr">
              <a:defRPr sz="1200">
                <a:solidFill>
                  <a:schemeClr val="bg2">
                    <a:lumMod val="50000"/>
                  </a:schemeClr>
                </a:solidFill>
              </a:defRPr>
            </a:lvl1pPr>
          </a:lstStyle>
          <a:p>
            <a:fld id="{C2113EE3-8373-4C14-933F-C1E589D5B246}" type="datetime1">
              <a:rPr lang="en-GB" smtClean="0"/>
              <a:t>02/07/2019</a:t>
            </a:fld>
            <a:endParaRPr lang="en-GB" dirty="0"/>
          </a:p>
        </p:txBody>
      </p:sp>
    </p:spTree>
    <p:extLst>
      <p:ext uri="{BB962C8B-B14F-4D97-AF65-F5344CB8AC3E}">
        <p14:creationId xmlns:p14="http://schemas.microsoft.com/office/powerpoint/2010/main" val="291206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C010A-D0D2-45E6-B04B-900AFC28069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79A6CE9-1503-44AE-9C80-F0F8D874EAE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a:extLst>
              <a:ext uri="{FF2B5EF4-FFF2-40B4-BE49-F238E27FC236}">
                <a16:creationId xmlns:a16="http://schemas.microsoft.com/office/drawing/2014/main" id="{C35A2AA1-1B6B-4E88-A09D-356FC68522B7}"/>
              </a:ext>
            </a:extLst>
          </p:cNvPr>
          <p:cNvSpPr>
            <a:spLocks noGrp="1"/>
          </p:cNvSpPr>
          <p:nvPr>
            <p:ph type="sldNum" sz="quarter" idx="12"/>
          </p:nvPr>
        </p:nvSpPr>
        <p:spPr/>
        <p:txBody>
          <a:bodyPr/>
          <a:lstStyle/>
          <a:p>
            <a:fld id="{E1C5CB42-CF14-4293-8971-6DCD1AAE8BE7}" type="slidenum">
              <a:rPr lang="en-GB" smtClean="0"/>
              <a:t>‹#›</a:t>
            </a:fld>
            <a:endParaRPr lang="en-GB"/>
          </a:p>
        </p:txBody>
      </p:sp>
    </p:spTree>
    <p:extLst>
      <p:ext uri="{BB962C8B-B14F-4D97-AF65-F5344CB8AC3E}">
        <p14:creationId xmlns:p14="http://schemas.microsoft.com/office/powerpoint/2010/main" val="19444267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E5E3CF-3D05-44C8-88C8-D98ADD5B835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AF504C6-15EF-447C-AD59-74FEC0CCC51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a:extLst>
              <a:ext uri="{FF2B5EF4-FFF2-40B4-BE49-F238E27FC236}">
                <a16:creationId xmlns:a16="http://schemas.microsoft.com/office/drawing/2014/main" id="{91767EC9-ADE0-4807-A12B-A966A05B8BB9}"/>
              </a:ext>
            </a:extLst>
          </p:cNvPr>
          <p:cNvSpPr>
            <a:spLocks noGrp="1"/>
          </p:cNvSpPr>
          <p:nvPr>
            <p:ph type="sldNum" sz="quarter" idx="12"/>
          </p:nvPr>
        </p:nvSpPr>
        <p:spPr/>
        <p:txBody>
          <a:bodyPr/>
          <a:lstStyle/>
          <a:p>
            <a:fld id="{E1C5CB42-CF14-4293-8971-6DCD1AAE8BE7}" type="slidenum">
              <a:rPr lang="en-GB" smtClean="0"/>
              <a:t>‹#›</a:t>
            </a:fld>
            <a:endParaRPr lang="en-GB"/>
          </a:p>
        </p:txBody>
      </p:sp>
    </p:spTree>
    <p:extLst>
      <p:ext uri="{BB962C8B-B14F-4D97-AF65-F5344CB8AC3E}">
        <p14:creationId xmlns:p14="http://schemas.microsoft.com/office/powerpoint/2010/main" val="2586076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lvl2pPr marL="685800" indent="-228600">
              <a:buClr>
                <a:srgbClr val="C00000"/>
              </a:buClr>
              <a:buFont typeface="Arial" panose="020B0604020202020204" pitchFamily="34" charset="0"/>
              <a:buChar char="•"/>
              <a:defRPr/>
            </a:lvl2pPr>
            <a:lvl3pPr marL="1143000" indent="-228600">
              <a:buClrTx/>
              <a:buFont typeface="Arial" panose="020B0604020202020204" pitchFamily="34" charset="0"/>
              <a:buChar char="•"/>
              <a:defRPr/>
            </a:lvl3pPr>
            <a:lvl4pPr>
              <a:buClr>
                <a:srgbClr val="C00000"/>
              </a:buClr>
              <a:defRPr/>
            </a:lvl4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type="sldNum" sz="quarter" idx="12"/>
          </p:nvPr>
        </p:nvSpPr>
        <p:spPr/>
        <p:txBody>
          <a:bodyPr/>
          <a:lstStyle/>
          <a:p>
            <a:fld id="{E1C5CB42-CF14-4293-8971-6DCD1AAE8BE7}" type="slidenum">
              <a:rPr lang="en-GB" smtClean="0"/>
              <a:t>‹#›</a:t>
            </a:fld>
            <a:endParaRPr lang="en-GB"/>
          </a:p>
        </p:txBody>
      </p:sp>
    </p:spTree>
    <p:extLst>
      <p:ext uri="{BB962C8B-B14F-4D97-AF65-F5344CB8AC3E}">
        <p14:creationId xmlns:p14="http://schemas.microsoft.com/office/powerpoint/2010/main" val="39900302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11042-BDFA-4708-84AB-F848A1D5D4A0}"/>
              </a:ext>
            </a:extLst>
          </p:cNvPr>
          <p:cNvSpPr>
            <a:spLocks noGrp="1"/>
          </p:cNvSpPr>
          <p:nvPr>
            <p:ph type="title"/>
          </p:nvPr>
        </p:nvSpPr>
        <p:spPr>
          <a:xfrm>
            <a:off x="831850" y="1709738"/>
            <a:ext cx="10515600" cy="2852737"/>
          </a:xfrm>
        </p:spPr>
        <p:txBody>
          <a:bodyPr anchor="b">
            <a:normAutofit/>
          </a:bodyPr>
          <a:lstStyle>
            <a:lvl1pPr>
              <a:defRPr sz="4400" b="1">
                <a:solidFill>
                  <a:srgbClr val="C00000"/>
                </a:solidFill>
              </a:defRPr>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8E6FC57D-47CF-4AB3-8F41-D74240EA10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6" name="Slide Number Placeholder 5">
            <a:extLst>
              <a:ext uri="{FF2B5EF4-FFF2-40B4-BE49-F238E27FC236}">
                <a16:creationId xmlns:a16="http://schemas.microsoft.com/office/drawing/2014/main" id="{910AAC92-EEED-4232-ACDE-84003A6476BB}"/>
              </a:ext>
            </a:extLst>
          </p:cNvPr>
          <p:cNvSpPr>
            <a:spLocks noGrp="1"/>
          </p:cNvSpPr>
          <p:nvPr>
            <p:ph type="sldNum" sz="quarter" idx="12"/>
          </p:nvPr>
        </p:nvSpPr>
        <p:spPr/>
        <p:txBody>
          <a:bodyPr/>
          <a:lstStyle/>
          <a:p>
            <a:fld id="{E1C5CB42-CF14-4293-8971-6DCD1AAE8BE7}" type="slidenum">
              <a:rPr lang="en-GB" smtClean="0"/>
              <a:t>‹#›</a:t>
            </a:fld>
            <a:endParaRPr lang="en-GB"/>
          </a:p>
        </p:txBody>
      </p:sp>
    </p:spTree>
    <p:extLst>
      <p:ext uri="{BB962C8B-B14F-4D97-AF65-F5344CB8AC3E}">
        <p14:creationId xmlns:p14="http://schemas.microsoft.com/office/powerpoint/2010/main" val="3048679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C85BE-B3D8-4FF3-B29D-02E8297507B4}"/>
              </a:ext>
            </a:extLst>
          </p:cNvPr>
          <p:cNvSpPr>
            <a:spLocks noGrp="1"/>
          </p:cNvSpPr>
          <p:nvPr>
            <p:ph type="title"/>
          </p:nvPr>
        </p:nvSpPr>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7E89358A-6410-47DE-B7D5-0F708CD13DF5}"/>
              </a:ext>
            </a:extLst>
          </p:cNvPr>
          <p:cNvSpPr>
            <a:spLocks noGrp="1"/>
          </p:cNvSpPr>
          <p:nvPr>
            <p:ph sz="half" idx="1"/>
          </p:nvPr>
        </p:nvSpPr>
        <p:spPr>
          <a:xfrm>
            <a:off x="838200" y="1825625"/>
            <a:ext cx="5181600" cy="4351338"/>
          </a:xfrm>
        </p:spPr>
        <p:txBody>
          <a:bodyPr/>
          <a:lstStyle>
            <a:lvl2pPr>
              <a:buClr>
                <a:srgbClr val="C00000"/>
              </a:buClr>
              <a:defRPr/>
            </a:lvl2pPr>
            <a:lvl3pPr>
              <a:buClrTx/>
              <a:defRPr/>
            </a:lvl3pPr>
            <a:lvl4pPr>
              <a:buClr>
                <a:srgbClr val="C00000"/>
              </a:buClr>
              <a:defRPr/>
            </a:lvl4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B94B0D16-5BFA-42AC-ADC2-646F18F108D0}"/>
              </a:ext>
            </a:extLst>
          </p:cNvPr>
          <p:cNvSpPr>
            <a:spLocks noGrp="1"/>
          </p:cNvSpPr>
          <p:nvPr>
            <p:ph sz="half" idx="2"/>
          </p:nvPr>
        </p:nvSpPr>
        <p:spPr>
          <a:xfrm>
            <a:off x="6172200" y="1825625"/>
            <a:ext cx="5181600" cy="4351338"/>
          </a:xfrm>
        </p:spPr>
        <p:txBody>
          <a:bodyPr/>
          <a:lstStyle>
            <a:lvl2pPr>
              <a:buClr>
                <a:srgbClr val="C00000"/>
              </a:buClr>
              <a:defRPr/>
            </a:lvl2pPr>
            <a:lvl3pPr>
              <a:buClrTx/>
              <a:defRPr/>
            </a:lvl3pPr>
            <a:lvl4pPr>
              <a:buClr>
                <a:srgbClr val="C00000"/>
              </a:buClr>
              <a:defRPr/>
            </a:lvl4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Slide Number Placeholder 6">
            <a:extLst>
              <a:ext uri="{FF2B5EF4-FFF2-40B4-BE49-F238E27FC236}">
                <a16:creationId xmlns:a16="http://schemas.microsoft.com/office/drawing/2014/main" id="{5392B6E7-0296-4DDC-8A37-ADBF03312730}"/>
              </a:ext>
            </a:extLst>
          </p:cNvPr>
          <p:cNvSpPr>
            <a:spLocks noGrp="1"/>
          </p:cNvSpPr>
          <p:nvPr>
            <p:ph type="sldNum" sz="quarter" idx="12"/>
          </p:nvPr>
        </p:nvSpPr>
        <p:spPr/>
        <p:txBody>
          <a:bodyPr/>
          <a:lstStyle/>
          <a:p>
            <a:fld id="{E1C5CB42-CF14-4293-8971-6DCD1AAE8BE7}" type="slidenum">
              <a:rPr lang="en-GB" smtClean="0"/>
              <a:t>‹#›</a:t>
            </a:fld>
            <a:endParaRPr lang="en-GB"/>
          </a:p>
        </p:txBody>
      </p:sp>
    </p:spTree>
    <p:extLst>
      <p:ext uri="{BB962C8B-B14F-4D97-AF65-F5344CB8AC3E}">
        <p14:creationId xmlns:p14="http://schemas.microsoft.com/office/powerpoint/2010/main" val="123995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0E6CF-0013-49C7-AEB8-8E91374711D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83B4A6D-F116-4484-8C9C-A4639CC18B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A21EE16-2CAA-4269-9363-D2817EE0DF8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C135FF5-1094-4B0C-B250-AD8B448C6F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5D47F8F-0A27-4035-ACD4-A78ECFE4A29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Slide Number Placeholder 8">
            <a:extLst>
              <a:ext uri="{FF2B5EF4-FFF2-40B4-BE49-F238E27FC236}">
                <a16:creationId xmlns:a16="http://schemas.microsoft.com/office/drawing/2014/main" id="{26EF0084-C4B2-4571-BB9F-0F21077EB4E6}"/>
              </a:ext>
            </a:extLst>
          </p:cNvPr>
          <p:cNvSpPr>
            <a:spLocks noGrp="1"/>
          </p:cNvSpPr>
          <p:nvPr>
            <p:ph type="sldNum" sz="quarter" idx="12"/>
          </p:nvPr>
        </p:nvSpPr>
        <p:spPr/>
        <p:txBody>
          <a:bodyPr/>
          <a:lstStyle/>
          <a:p>
            <a:fld id="{E1C5CB42-CF14-4293-8971-6DCD1AAE8BE7}" type="slidenum">
              <a:rPr lang="en-GB" smtClean="0"/>
              <a:t>‹#›</a:t>
            </a:fld>
            <a:endParaRPr lang="en-GB"/>
          </a:p>
        </p:txBody>
      </p:sp>
    </p:spTree>
    <p:extLst>
      <p:ext uri="{BB962C8B-B14F-4D97-AF65-F5344CB8AC3E}">
        <p14:creationId xmlns:p14="http://schemas.microsoft.com/office/powerpoint/2010/main" val="2052715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237DD-A251-437C-AEDD-CB5B4426A930}"/>
              </a:ext>
            </a:extLst>
          </p:cNvPr>
          <p:cNvSpPr>
            <a:spLocks noGrp="1"/>
          </p:cNvSpPr>
          <p:nvPr>
            <p:ph type="title"/>
          </p:nvPr>
        </p:nvSpPr>
        <p:spPr/>
        <p:txBody>
          <a:bodyPr/>
          <a:lstStyle/>
          <a:p>
            <a:r>
              <a:rPr lang="en-US"/>
              <a:t>Click to edit Master title style</a:t>
            </a:r>
            <a:endParaRPr lang="en-GB"/>
          </a:p>
        </p:txBody>
      </p:sp>
      <p:sp>
        <p:nvSpPr>
          <p:cNvPr id="5" name="Slide Number Placeholder 4">
            <a:extLst>
              <a:ext uri="{FF2B5EF4-FFF2-40B4-BE49-F238E27FC236}">
                <a16:creationId xmlns:a16="http://schemas.microsoft.com/office/drawing/2014/main" id="{77CF1F1D-CD28-4160-A015-F8A9E022CFE3}"/>
              </a:ext>
            </a:extLst>
          </p:cNvPr>
          <p:cNvSpPr>
            <a:spLocks noGrp="1"/>
          </p:cNvSpPr>
          <p:nvPr>
            <p:ph type="sldNum" sz="quarter" idx="12"/>
          </p:nvPr>
        </p:nvSpPr>
        <p:spPr/>
        <p:txBody>
          <a:bodyPr/>
          <a:lstStyle/>
          <a:p>
            <a:fld id="{E1C5CB42-CF14-4293-8971-6DCD1AAE8BE7}" type="slidenum">
              <a:rPr lang="en-GB" smtClean="0"/>
              <a:t>‹#›</a:t>
            </a:fld>
            <a:endParaRPr lang="en-GB"/>
          </a:p>
        </p:txBody>
      </p:sp>
    </p:spTree>
    <p:extLst>
      <p:ext uri="{BB962C8B-B14F-4D97-AF65-F5344CB8AC3E}">
        <p14:creationId xmlns:p14="http://schemas.microsoft.com/office/powerpoint/2010/main" val="691959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568FEFF-33E8-4DF3-9F82-C8924C647AEE}"/>
              </a:ext>
            </a:extLst>
          </p:cNvPr>
          <p:cNvSpPr>
            <a:spLocks noGrp="1"/>
          </p:cNvSpPr>
          <p:nvPr>
            <p:ph type="sldNum" sz="quarter" idx="12"/>
          </p:nvPr>
        </p:nvSpPr>
        <p:spPr/>
        <p:txBody>
          <a:bodyPr/>
          <a:lstStyle/>
          <a:p>
            <a:fld id="{E1C5CB42-CF14-4293-8971-6DCD1AAE8BE7}" type="slidenum">
              <a:rPr lang="en-GB" smtClean="0"/>
              <a:t>‹#›</a:t>
            </a:fld>
            <a:endParaRPr lang="en-GB"/>
          </a:p>
        </p:txBody>
      </p:sp>
    </p:spTree>
    <p:extLst>
      <p:ext uri="{BB962C8B-B14F-4D97-AF65-F5344CB8AC3E}">
        <p14:creationId xmlns:p14="http://schemas.microsoft.com/office/powerpoint/2010/main" val="1686113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C315F-F711-43BA-8C23-8D50769E33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618A54E-07B9-4B62-B101-F97969B049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6C278EB-CD3C-4569-8B41-D3DDD3B400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7" name="Slide Number Placeholder 6">
            <a:extLst>
              <a:ext uri="{FF2B5EF4-FFF2-40B4-BE49-F238E27FC236}">
                <a16:creationId xmlns:a16="http://schemas.microsoft.com/office/drawing/2014/main" id="{14DD33D4-F2B4-4E27-98BD-BC92728343CB}"/>
              </a:ext>
            </a:extLst>
          </p:cNvPr>
          <p:cNvSpPr>
            <a:spLocks noGrp="1"/>
          </p:cNvSpPr>
          <p:nvPr>
            <p:ph type="sldNum" sz="quarter" idx="12"/>
          </p:nvPr>
        </p:nvSpPr>
        <p:spPr/>
        <p:txBody>
          <a:bodyPr/>
          <a:lstStyle/>
          <a:p>
            <a:fld id="{E1C5CB42-CF14-4293-8971-6DCD1AAE8BE7}" type="slidenum">
              <a:rPr lang="en-GB" smtClean="0"/>
              <a:t>‹#›</a:t>
            </a:fld>
            <a:endParaRPr lang="en-GB"/>
          </a:p>
        </p:txBody>
      </p:sp>
    </p:spTree>
    <p:extLst>
      <p:ext uri="{BB962C8B-B14F-4D97-AF65-F5344CB8AC3E}">
        <p14:creationId xmlns:p14="http://schemas.microsoft.com/office/powerpoint/2010/main" val="930229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D806B-9951-41F8-8355-56988956D2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142C372-A8E3-48FB-BC6D-03E9BE45A1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57AF29B-6E7F-438B-A4F0-E7B08FC248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7" name="Slide Number Placeholder 6">
            <a:extLst>
              <a:ext uri="{FF2B5EF4-FFF2-40B4-BE49-F238E27FC236}">
                <a16:creationId xmlns:a16="http://schemas.microsoft.com/office/drawing/2014/main" id="{11CB0398-38BC-4D55-98B4-91433EB43CB7}"/>
              </a:ext>
            </a:extLst>
          </p:cNvPr>
          <p:cNvSpPr>
            <a:spLocks noGrp="1"/>
          </p:cNvSpPr>
          <p:nvPr>
            <p:ph type="sldNum" sz="quarter" idx="12"/>
          </p:nvPr>
        </p:nvSpPr>
        <p:spPr/>
        <p:txBody>
          <a:bodyPr/>
          <a:lstStyle/>
          <a:p>
            <a:fld id="{E1C5CB42-CF14-4293-8971-6DCD1AAE8BE7}" type="slidenum">
              <a:rPr lang="en-GB" smtClean="0"/>
              <a:t>‹#›</a:t>
            </a:fld>
            <a:endParaRPr lang="en-GB"/>
          </a:p>
        </p:txBody>
      </p:sp>
    </p:spTree>
    <p:extLst>
      <p:ext uri="{BB962C8B-B14F-4D97-AF65-F5344CB8AC3E}">
        <p14:creationId xmlns:p14="http://schemas.microsoft.com/office/powerpoint/2010/main" val="2580211021"/>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media/image1.jpeg" Type="http://schemas.openxmlformats.org/officeDocument/2006/relationships/imag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1E1190-2136-48F0-AC05-CF8B70904B38}"/>
              </a:ext>
            </a:extLst>
          </p:cNvPr>
          <p:cNvSpPr>
            <a:spLocks noGrp="1"/>
          </p:cNvSpPr>
          <p:nvPr>
            <p:ph type="title"/>
          </p:nvPr>
        </p:nvSpPr>
        <p:spPr>
          <a:xfrm>
            <a:off x="949720" y="365125"/>
            <a:ext cx="10333113" cy="1325563"/>
          </a:xfrm>
          <a:prstGeom prst="rect">
            <a:avLst/>
          </a:prstGeom>
        </p:spPr>
        <p:txBody>
          <a:bodyPr anchor="ctr" bIns="45720" lIns="91440" rIns="91440" rtlCol="0" tIns="45720" vert="horz">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2345448-651E-4B5A-868C-102A5658F70B}"/>
              </a:ext>
            </a:extLst>
          </p:cNvPr>
          <p:cNvSpPr>
            <a:spLocks noGrp="1"/>
          </p:cNvSpPr>
          <p:nvPr>
            <p:ph idx="1" type="body"/>
          </p:nvPr>
        </p:nvSpPr>
        <p:spPr>
          <a:xfrm>
            <a:off x="838200" y="1825624"/>
            <a:ext cx="10515600" cy="4667250"/>
          </a:xfrm>
          <a:prstGeom prst="rect">
            <a:avLst/>
          </a:prstGeom>
        </p:spPr>
        <p:txBody>
          <a:bodyPr bIns="45720" lIns="91440" rIns="91440" rtlCol="0" tIns="45720" vert="horz">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a:extLst>
              <a:ext uri="{FF2B5EF4-FFF2-40B4-BE49-F238E27FC236}">
                <a16:creationId xmlns:a16="http://schemas.microsoft.com/office/drawing/2014/main" id="{9A570DB5-9A54-43D6-A1BD-EE919D586D51}"/>
              </a:ext>
            </a:extLst>
          </p:cNvPr>
          <p:cNvSpPr>
            <a:spLocks noGrp="1"/>
          </p:cNvSpPr>
          <p:nvPr>
            <p:ph idx="4" sz="quarter" type="sldNum"/>
          </p:nvPr>
        </p:nvSpPr>
        <p:spPr>
          <a:xfrm>
            <a:off x="9448799" y="6542081"/>
            <a:ext cx="2743200" cy="315919"/>
          </a:xfrm>
          <a:prstGeom prst="rect">
            <a:avLst/>
          </a:prstGeom>
        </p:spPr>
        <p:txBody>
          <a:bodyPr anchor="ctr" bIns="45720" lIns="91440" rIns="91440" rtlCol="0" tIns="45720" vert="horz"/>
          <a:lstStyle>
            <a:lvl1pPr algn="r">
              <a:defRPr sz="1200">
                <a:solidFill>
                  <a:schemeClr val="tx1">
                    <a:tint val="75000"/>
                  </a:schemeClr>
                </a:solidFill>
              </a:defRPr>
            </a:lvl1pPr>
          </a:lstStyle>
          <a:p>
            <a:fld id="{E1C5CB42-CF14-4293-8971-6DCD1AAE8BE7}" type="slidenum">
              <a:rPr lang="en-GB" smtClean="0"/>
              <a:t>‹#›</a:t>
            </a:fld>
            <a:endParaRPr lang="en-GB"/>
          </a:p>
        </p:txBody>
      </p:sp>
      <p:sp>
        <p:nvSpPr>
          <p:cNvPr id="7" name="Rectangle 2">
            <a:extLst>
              <a:ext uri="{FF2B5EF4-FFF2-40B4-BE49-F238E27FC236}">
                <a16:creationId xmlns:a16="http://schemas.microsoft.com/office/drawing/2014/main" id="{9B768418-2B2A-4DD4-AF20-A6EC6C03C465}"/>
              </a:ext>
            </a:extLst>
          </p:cNvPr>
          <p:cNvSpPr>
            <a:spLocks noChangeArrowheads="1"/>
          </p:cNvSpPr>
          <p:nvPr userDrawn="1"/>
        </p:nvSpPr>
        <p:spPr bwMode="auto">
          <a:xfrm>
            <a:off x="-2" y="78603"/>
            <a:ext cx="12192001" cy="228029"/>
          </a:xfrm>
          <a:prstGeom prst="rect">
            <a:avLst/>
          </a:prstGeom>
          <a:solidFill>
            <a:schemeClr val="accent1"/>
          </a:solidFill>
          <a:ln>
            <a:noFill/>
          </a:ln>
          <a:extLst>
            <a:ext uri="{91240B29-F687-4f45-9708-019B960494DF}">
              <a14:hiddenLine xmlns="" xmlns:a14="http://schemas.microsoft.com/office/drawing/2010/main" w="0">
                <a:solidFill>
                  <a:srgbClr val="000000"/>
                </a:solidFill>
                <a:miter lim="800000"/>
                <a:headEnd/>
                <a:tailEnd/>
              </a14:hiddenLine>
            </a:ext>
          </a:extLst>
        </p:spPr>
        <p:txBody>
          <a:bodyPr anchor="ctr" bIns="38963" lIns="77925" rIns="77925" tIns="38963" wrap="none"/>
          <a:lstStyle/>
          <a:p>
            <a:endParaRPr lang="en-US">
              <a:latin charset="0" pitchFamily="34" typeface="Calibri"/>
            </a:endParaRPr>
          </a:p>
        </p:txBody>
      </p:sp>
      <p:pic>
        <p:nvPicPr>
          <p:cNvPr descr="CoM new.jpg" id="8" name="Picture 7">
            <a:extLst>
              <a:ext uri="{FF2B5EF4-FFF2-40B4-BE49-F238E27FC236}">
                <a16:creationId xmlns:a16="http://schemas.microsoft.com/office/drawing/2014/main" id="{CA1A8323-4ADE-4BE5-B7CC-3ABBBDEC976A}"/>
              </a:ext>
            </a:extLst>
          </p:cNvPr>
          <p:cNvPicPr>
            <a:picLocks noChangeAspect="1"/>
          </p:cNvPicPr>
          <p:nvPr userDrawn="1"/>
        </p:nvPicPr>
        <p:blipFill>
          <a:blip cstate="email" r:embed="rId13">
            <a:extLst>
              <a:ext uri="{28A0092B-C50C-407E-A947-70E740481C1C}">
                <a14:useLocalDpi xmlns:a14="http://schemas.microsoft.com/office/drawing/2010/main" val="0"/>
              </a:ext>
            </a:extLst>
          </a:blip>
          <a:stretch>
            <a:fillRect/>
          </a:stretch>
        </p:blipFill>
        <p:spPr>
          <a:xfrm>
            <a:off x="116188" y="365126"/>
            <a:ext cx="750719" cy="893832"/>
          </a:xfrm>
          <a:prstGeom prst="rect">
            <a:avLst/>
          </a:prstGeom>
        </p:spPr>
      </p:pic>
    </p:spTree>
    <p:extLst>
      <p:ext uri="{BB962C8B-B14F-4D97-AF65-F5344CB8AC3E}">
        <p14:creationId xmlns:p14="http://schemas.microsoft.com/office/powerpoint/2010/main" val="29747758"/>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lvl1pPr algn="l" defTabSz="914400" eaLnBrk="1" hangingPunct="1" latinLnBrk="0" rtl="0">
        <a:lnSpc>
          <a:spcPct val="90000"/>
        </a:lnSpc>
        <a:spcBef>
          <a:spcPct val="0"/>
        </a:spcBef>
        <a:buNone/>
        <a:defRPr kern="1200" sz="44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p:bodyStyle>
    <p:other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r-nimble.org/" TargetMode="External" /><Relationship Id="rId3" Type="http://schemas.openxmlformats.org/officeDocument/2006/relationships/hyperlink" Target="https://r-nimble.org/manual/cha-welcome-nimble.html" TargetMode="External" /><Relationship Id="rId4" Type="http://schemas.openxmlformats.org/officeDocument/2006/relationships/hyperlink" Target="https://r-nimble.org/NimbleCheatSheet.pdf" TargetMode="External" /><Relationship Id="rId5" Type="http://schemas.openxmlformats.org/officeDocument/2006/relationships/hyperlink" Target="https://github.com/nimble-training" TargetMode="External"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4.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png" /></Relationships>
</file>

<file path=ppt/slides/_rels/slide4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FE552-82FF-41CD-AE9B-C5B295BA4FFD}"/>
              </a:ext>
            </a:extLst>
          </p:cNvPr>
          <p:cNvSpPr>
            <a:spLocks noGrp="1"/>
          </p:cNvSpPr>
          <p:nvPr>
            <p:ph type="ctrTitle"/>
          </p:nvPr>
        </p:nvSpPr>
        <p:spPr>
          <a:xfrm>
            <a:off x="1524000" y="1122363"/>
            <a:ext cx="9144000" cy="2387600"/>
          </a:xfrm>
        </p:spPr>
        <p:txBody>
          <a:bodyPr/>
          <a:lstStyle/>
          <a:p>
            <a:pPr lvl="0" indent="0" marL="0">
              <a:buNone/>
            </a:pPr>
            <a:r>
              <a:rPr/>
              <a:t>STA623 Bayesian Data Analysis</a:t>
            </a:r>
          </a:p>
        </p:txBody>
      </p:sp>
      <p:sp>
        <p:nvSpPr>
          <p:cNvPr id="3" name="Subtitle 2">
            <a:extLst>
              <a:ext uri="{FF2B5EF4-FFF2-40B4-BE49-F238E27FC236}">
                <a16:creationId xmlns:a16="http://schemas.microsoft.com/office/drawing/2014/main" id="{4E8C47A7-1C60-48ED-9106-1A4E50CD85F0}"/>
              </a:ext>
            </a:extLst>
          </p:cNvPr>
          <p:cNvSpPr>
            <a:spLocks noGrp="1"/>
          </p:cNvSpPr>
          <p:nvPr>
            <p:ph idx="1" type="subTitle"/>
          </p:nvPr>
        </p:nvSpPr>
        <p:spPr>
          <a:xfrm>
            <a:off x="1524000" y="4026500"/>
            <a:ext cx="9144000" cy="1231300"/>
          </a:xfrm>
        </p:spPr>
        <p:txBody>
          <a:bodyPr/>
          <a:lstStyle/>
          <a:p>
            <a:pPr lvl="0" indent="0" marL="0">
              <a:buNone/>
            </a:pPr>
            <a:r>
              <a:rPr/>
              <a:t>Session 5: Markov Chain Monte Carlo (cont’d)</a:t>
            </a:r>
            <a:br/>
            <a:br/>
            <a:r>
              <a:rPr/>
              <a:t>Marc Henrion</a:t>
            </a:r>
          </a:p>
        </p:txBody>
      </p:sp>
      <p:sp>
        <p:nvSpPr>
          <p:cNvPr id="7" name="Date Placeholder 3">
            <a:extLst>
              <a:ext uri="{FF2B5EF4-FFF2-40B4-BE49-F238E27FC236}">
                <a16:creationId xmlns:a16="http://schemas.microsoft.com/office/drawing/2014/main" id="{7CD99309-7B5F-490B-9BDE-AAF9B5F8DCFE}"/>
              </a:ext>
            </a:extLst>
          </p:cNvPr>
          <p:cNvSpPr>
            <a:spLocks noGrp="1"/>
          </p:cNvSpPr>
          <p:nvPr>
            <p:ph idx="2" sz="half" type="dt"/>
          </p:nvPr>
        </p:nvSpPr>
        <p:spPr>
          <a:xfrm>
            <a:off x="4724400" y="5580025"/>
            <a:ext cx="2743200" cy="311224"/>
          </a:xfrm>
          <a:prstGeom prst="rect">
            <a:avLst/>
          </a:prstGeom>
        </p:spPr>
        <p:txBody>
          <a:bodyPr/>
          <a:lstStyle/>
          <a:p>
            <a:pPr lvl="0" indent="0" marL="0">
              <a:buNone/>
            </a:pPr>
            <a:r>
              <a:rPr/>
              <a:t>2025-09-26</a:t>
            </a:r>
          </a:p>
        </p:txBody>
      </p:sp>
      <p:sp>
        <p:nvSpPr>
          <p:cNvPr id="6" name="Slide Number Placeholder 5">
            <a:extLst>
              <a:ext uri="{FF2B5EF4-FFF2-40B4-BE49-F238E27FC236}">
                <a16:creationId xmlns:a16="http://schemas.microsoft.com/office/drawing/2014/main" id="{90A256D4-A46F-42D5-9B93-520AF7ED2811}"/>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 - resources</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latin typeface="Courier"/>
              </a:rPr>
              <a:t>NIMBLE</a:t>
            </a:r>
            <a:r>
              <a:rPr/>
              <a:t> is well documented with the primary source for documentation and tutorials being the </a:t>
            </a:r>
            <a:r>
              <a:rPr>
                <a:latin typeface="Courier"/>
              </a:rPr>
              <a:t>NIMBLE</a:t>
            </a:r>
            <a:r>
              <a:rPr/>
              <a:t> website:</a:t>
            </a:r>
          </a:p>
          <a:p>
            <a:pPr lvl="0" indent="0" marL="0">
              <a:buNone/>
            </a:pPr>
            <a:r>
              <a:rPr>
                <a:hlinkClick r:id="rId2"/>
              </a:rPr>
              <a:t>https://r-nimble.org/</a:t>
            </a:r>
          </a:p>
          <a:p>
            <a:pPr lvl="0" indent="0" marL="0">
              <a:buNone/>
            </a:pPr>
            <a:r>
              <a:rPr/>
              <a:t>Specifically, this website has the following resources:</a:t>
            </a:r>
          </a:p>
          <a:p>
            <a:pPr lvl="0"/>
            <a:r>
              <a:rPr/>
              <a:t>A comprehensive tutorial: </a:t>
            </a:r>
            <a:r>
              <a:rPr>
                <a:hlinkClick r:id="rId3"/>
              </a:rPr>
              <a:t>https://r-nimble.org/manual/cha-welcome-nimble.html</a:t>
            </a:r>
          </a:p>
          <a:p>
            <a:pPr lvl="0"/>
            <a:r>
              <a:rPr/>
              <a:t>A cheatsheet for quick reference: </a:t>
            </a:r>
            <a:r>
              <a:rPr>
                <a:hlinkClick r:id="rId4"/>
              </a:rPr>
              <a:t>https://r-nimble.org/NimbleCheatSheet.pdf</a:t>
            </a:r>
          </a:p>
          <a:p>
            <a:pPr lvl="0" indent="0" marL="0">
              <a:buNone/>
            </a:pPr>
            <a:r>
              <a:rPr/>
              <a:t>Many additional training materials are hosted on GitHub: </a:t>
            </a:r>
            <a:r>
              <a:rPr>
                <a:hlinkClick r:id="rId5"/>
              </a:rPr>
              <a:t>https://github.com/nimble-training</a:t>
            </a:r>
            <a:r>
              <a:rPr/>
              <a:t>.</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 code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Note that </a:t>
                </a:r>
                <a:r>
                  <a:rPr>
                    <a:latin typeface="Courier"/>
                  </a:rPr>
                  <a:t>NIMBLE</a:t>
                </a:r>
                <a:r>
                  <a:rPr/>
                  <a:t> coding syntax is very similar to </a:t>
                </a:r>
                <a:r>
                  <a:rPr>
                    <a:latin typeface="Courier"/>
                  </a:rPr>
                  <a:t>R</a:t>
                </a:r>
                <a:r>
                  <a:rPr/>
                  <a:t> syntax but with some differences, particularly for specifying distribution functions For example the normal distribution takes the mean and </a:t>
                </a:r>
                <a:r>
                  <a:rPr b="1"/>
                  <a:t>precision not standard deviation</a:t>
                </a:r>
                <a:r>
                  <a:rPr/>
                  <a:t> as default parameterisation (recall thatbif </a:t>
                </a:r>
                <a14:m>
                  <m:oMath xmlns:m="http://schemas.openxmlformats.org/officeDocument/2006/math">
                    <m:r>
                      <m:t>τ</m:t>
                    </m:r>
                  </m:oMath>
                </a14:m>
                <a:r>
                  <a:rPr/>
                  <a:t> is the precision and </a:t>
                </a:r>
                <a14:m>
                  <m:oMath xmlns:m="http://schemas.openxmlformats.org/officeDocument/2006/math">
                    <m:r>
                      <m:t>σ</m:t>
                    </m:r>
                  </m:oMath>
                </a14:m>
                <a:r>
                  <a:rPr/>
                  <a:t> the standard deviation of a normal distribution, then </a:t>
                </a:r>
                <a14:m>
                  <m:oMath xmlns:m="http://schemas.openxmlformats.org/officeDocument/2006/math">
                    <m:r>
                      <m:t>τ</m:t>
                    </m:r>
                    <m:r>
                      <m:rPr>
                        <m:sty m:val="p"/>
                      </m:rPr>
                      <m:t>=</m:t>
                    </m:r>
                    <m:r>
                      <m:t>1</m:t>
                    </m:r>
                    <m:r>
                      <m:rPr>
                        <m:sty m:val="p"/>
                      </m:rPr>
                      <m:t>/</m:t>
                    </m:r>
                    <m:sSup>
                      <m:e>
                        <m:r>
                          <m:t>σ</m:t>
                        </m:r>
                      </m:e>
                      <m:sup>
                        <m:r>
                          <m:t>2</m:t>
                        </m:r>
                      </m:sup>
                    </m:sSup>
                  </m:oMath>
                </a14:m>
                <a:r>
                  <a:rPr/>
                  <a:t>).</a:t>
                </a:r>
              </a:p>
              <a:p>
                <a:pPr lvl="0" indent="0" marL="0">
                  <a:buNone/>
                </a:pPr>
                <a:r>
                  <a:rPr/>
                  <a:t>However, unlike other </a:t>
                </a:r>
                <a:r>
                  <a:rPr>
                    <a:latin typeface="Courier"/>
                  </a:rPr>
                  <a:t>BUGS</a:t>
                </a:r>
                <a:r>
                  <a:rPr/>
                  <a:t>-based languages, </a:t>
                </a:r>
                <a:r>
                  <a:rPr>
                    <a:latin typeface="Courier"/>
                  </a:rPr>
                  <a:t>NIMBLE</a:t>
                </a:r>
                <a:r>
                  <a:rPr/>
                  <a:t> has made efforts to allow alternative, </a:t>
                </a:r>
                <a:r>
                  <a:rPr>
                    <a:latin typeface="Courier"/>
                  </a:rPr>
                  <a:t>R</a:t>
                </a:r>
                <a:r>
                  <a:rPr/>
                  <a:t>-like paramterisations: for example </a:t>
                </a:r>
                <a:r>
                  <a:rPr>
                    <a:latin typeface="Courier"/>
                  </a:rPr>
                  <a:t>dnorm(0,0.01)</a:t>
                </a:r>
                <a:r>
                  <a:rPr/>
                  <a:t> and </a:t>
                </a:r>
                <a:r>
                  <a:rPr>
                    <a:latin typeface="Courier"/>
                  </a:rPr>
                  <a:t>dnorm(0,sd=10)</a:t>
                </a:r>
                <a:r>
                  <a:rPr/>
                  <a:t> are equivalent.</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Fitting a </a:t>
                </a:r>
                <a:r>
                  <a:rPr>
                    <a:latin typeface="Courier"/>
                  </a:rPr>
                  <a:t>NIMBLE</a:t>
                </a:r>
                <a:r>
                  <a:rPr/>
                  <a:t> model in </a:t>
                </a:r>
                <a:r>
                  <a:rPr>
                    <a:latin typeface="Courier"/>
                  </a:rPr>
                  <a:t>R</a:t>
                </a:r>
                <a:r>
                  <a:rPr/>
                  <a:t> requires 3 things:</a:t>
                </a:r>
              </a:p>
              <a:p>
                <a:pPr lvl="0" indent="0" marL="0">
                  <a:buNone/>
                </a:pPr>
                <a14:m>
                  <m:oMathPara xmlns:m="http://schemas.openxmlformats.org/officeDocument/2006/math">
                    <m:oMathParaPr>
                      <m:jc m:val="center"/>
                    </m:oMathParaPr>
                    <m:oMath>
                      <m:r>
                        <m:t> </m:t>
                      </m:r>
                    </m:oMath>
                  </m:oMathPara>
                </a14:m>
              </a:p>
              <a:p>
                <a:pPr lvl="0" indent="-457200" marL="457200">
                  <a:buAutoNum type="arabicPeriod"/>
                </a:pPr>
                <a14:m>
                  <m:oMath xmlns:m="http://schemas.openxmlformats.org/officeDocument/2006/math">
                    <m:r>
                      <m:t> </m:t>
                    </m:r>
                  </m:oMath>
                </a14:m>
                <a:r>
                  <a:rPr/>
                  <a:t> Dataset.</a:t>
                </a:r>
              </a:p>
              <a:p>
                <a:pPr lvl="0" indent="-457200" marL="457200">
                  <a:buAutoNum type="arabicPeriod"/>
                </a:pPr>
                <a14:m>
                  <m:oMath xmlns:m="http://schemas.openxmlformats.org/officeDocument/2006/math">
                    <m:r>
                      <m:t> </m:t>
                    </m:r>
                  </m:oMath>
                </a14:m>
                <a:r>
                  <a:rPr/>
                  <a:t> </a:t>
                </a:r>
                <a:r>
                  <a:rPr>
                    <a:latin typeface="Courier"/>
                  </a:rPr>
                  <a:t>NIMBLE</a:t>
                </a:r>
                <a:r>
                  <a:rPr/>
                  <a:t> model code.</a:t>
                </a:r>
              </a:p>
              <a:p>
                <a:pPr lvl="0" indent="-457200" marL="457200">
                  <a:buAutoNum type="arabicPeriod"/>
                </a:pPr>
                <a14:m>
                  <m:oMath xmlns:m="http://schemas.openxmlformats.org/officeDocument/2006/math">
                    <m:r>
                      <m:t> </m:t>
                    </m:r>
                  </m:oMath>
                </a14:m>
                <a:r>
                  <a:rPr/>
                  <a:t> </a:t>
                </a:r>
                <a:r>
                  <a:rPr>
                    <a:latin typeface="Courier"/>
                  </a:rPr>
                  <a:t>R</a:t>
                </a:r>
                <a:r>
                  <a:rPr/>
                  <a:t> script to pre-process the data, hold the </a:t>
                </a:r>
                <a:r>
                  <a:rPr>
                    <a:latin typeface="Courier"/>
                  </a:rPr>
                  <a:t>NIMBLE</a:t>
                </a:r>
                <a:r>
                  <a:rPr/>
                  <a:t> model code, build and run the model using </a:t>
                </a:r>
                <a:r>
                  <a:rPr>
                    <a:latin typeface="Courier"/>
                  </a:rPr>
                  <a:t>NIMBLE</a:t>
                </a:r>
                <a:r>
                  <a:rPr/>
                  <a:t>, process the resulting samples from the posterior density.</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b="1"/>
                  <a:t>Example</a:t>
                </a:r>
              </a:p>
              <a:p>
                <a:pPr lvl="0" indent="0" marL="0">
                  <a:buNone/>
                </a:pPr>
                <a14:m>
                  <m:oMathPara xmlns:m="http://schemas.openxmlformats.org/officeDocument/2006/math">
                    <m:oMathParaPr>
                      <m:jc m:val="center"/>
                    </m:oMathParaPr>
                    <m:oMath>
                      <m:r>
                        <m:t> </m:t>
                      </m:r>
                    </m:oMath>
                  </m:oMathPara>
                </a14:m>
              </a:p>
              <a:p>
                <a:pPr lvl="0" indent="0" marL="0">
                  <a:buNone/>
                </a:pPr>
                <a:r>
                  <a:rPr/>
                  <a:t>Fit the model from Practical 3, Exercise 2 using </a:t>
                </a:r>
                <a:r>
                  <a:rPr>
                    <a:latin typeface="Courier"/>
                  </a:rPr>
                  <a:t>NIMBLE</a:t>
                </a:r>
                <a:r>
                  <a:rPr/>
                  <a:t>.</a:t>
                </a:r>
              </a:p>
              <a:p>
                <a:pPr lvl="0" indent="0" marL="0">
                  <a:buNone/>
                </a:pPr>
                <a14:m>
                  <m:oMathPara xmlns:m="http://schemas.openxmlformats.org/officeDocument/2006/math">
                    <m:oMathParaPr>
                      <m:jc m:val="center"/>
                    </m:oMathParaPr>
                    <m:oMath>
                      <m:r>
                        <m:t> </m:t>
                      </m:r>
                    </m:oMath>
                  </m:oMathPara>
                </a14:m>
              </a:p>
              <a:p>
                <a:pPr lvl="0" indent="0" marL="0">
                  <a:buNone/>
                </a:pPr>
                <a:r>
                  <a:rPr/>
                  <a:t>Inspect the trace plot and plot the posterior distribution.</a:t>
                </a:r>
              </a:p>
              <a:p>
                <a:pPr lvl="0" indent="0" marL="0">
                  <a:buNone/>
                </a:pPr>
                <a14:m>
                  <m:oMathPara xmlns:m="http://schemas.openxmlformats.org/officeDocument/2006/math">
                    <m:oMathParaPr>
                      <m:jc m:val="center"/>
                    </m:oMathParaPr>
                    <m:oMath>
                      <m:r>
                        <m:t> </m:t>
                      </m:r>
                    </m:oMath>
                  </m:oMathPara>
                </a14:m>
              </a:p>
              <a:p>
                <a:pPr lvl="0" indent="0" marL="0">
                  <a:buNone/>
                </a:pPr>
                <a:r>
                  <a:rPr/>
                  <a:t>Compute the posterior mean and the quantile-based 95% Bayesian confidence interval.</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First we need to specify the model using </a:t>
            </a:r>
            <a:r>
              <a:rPr>
                <a:latin typeface="Courier"/>
              </a:rPr>
              <a:t>NIMBLE</a:t>
            </a:r>
            <a:r>
              <a:rPr/>
              <a:t> / </a:t>
            </a:r>
            <a:r>
              <a:rPr>
                <a:latin typeface="Courier"/>
              </a:rPr>
              <a:t>BUGS</a:t>
            </a:r>
            <a:r>
              <a:rPr/>
              <a:t> code. In </a:t>
            </a:r>
            <a:r>
              <a:rPr>
                <a:latin typeface="Courier"/>
              </a:rPr>
              <a:t>R</a:t>
            </a:r>
            <a:r>
              <a:rPr/>
              <a:t>, load the </a:t>
            </a:r>
            <a:r>
              <a:rPr>
                <a:latin typeface="Courier"/>
              </a:rPr>
              <a:t>nimble</a:t>
            </a:r>
            <a:r>
              <a:rPr/>
              <a:t> package and use the function </a:t>
            </a:r>
            <a:r>
              <a:rPr>
                <a:latin typeface="Courier"/>
              </a:rPr>
              <a:t>nimbleCode()</a:t>
            </a:r>
            <a:r>
              <a:rPr/>
              <a:t> for this:</a:t>
            </a:r>
          </a:p>
          <a:p>
            <a:pPr lvl="0" indent="0">
              <a:buNone/>
            </a:pPr>
            <a:r>
              <a:rPr>
                <a:solidFill>
                  <a:srgbClr val="4758AB"/>
                </a:solidFill>
                <a:latin typeface="Courier"/>
              </a:rPr>
              <a:t>library</a:t>
            </a:r>
            <a:r>
              <a:rPr>
                <a:solidFill>
                  <a:srgbClr val="003B4F"/>
                </a:solidFill>
                <a:latin typeface="Courier"/>
              </a:rPr>
              <a:t>(nimble)</a:t>
            </a:r>
            <a:br/>
            <a:br/>
            <a:r>
              <a:rPr>
                <a:solidFill>
                  <a:srgbClr val="003B4F"/>
                </a:solidFill>
                <a:latin typeface="Courier"/>
              </a:rPr>
              <a:t>modCode&lt;-</a:t>
            </a:r>
            <a:r>
              <a:rPr>
                <a:solidFill>
                  <a:srgbClr val="4758AB"/>
                </a:solidFill>
                <a:latin typeface="Courier"/>
              </a:rPr>
              <a:t>nimbleCode</a:t>
            </a:r>
            <a:r>
              <a:rPr>
                <a:solidFill>
                  <a:srgbClr val="003B4F"/>
                </a:solidFill>
                <a:latin typeface="Courier"/>
              </a:rPr>
              <a:t>(</a:t>
            </a:r>
            <a:br/>
            <a:r>
              <a:rPr>
                <a:solidFill>
                  <a:srgbClr val="003B4F"/>
                </a:solidFill>
                <a:latin typeface="Courier"/>
              </a:rPr>
              <a:t>  {</a:t>
            </a:r>
            <a:br/>
            <a:r>
              <a:rPr>
                <a:solidFill>
                  <a:srgbClr val="003B4F"/>
                </a:solidFill>
                <a:latin typeface="Courier"/>
              </a:rPr>
              <a:t>    </a:t>
            </a:r>
            <a:r>
              <a:rPr>
                <a:solidFill>
                  <a:srgbClr val="5E5E5E"/>
                </a:solidFill>
                <a:latin typeface="Courier"/>
              </a:rPr>
              <a:t># sampling model</a:t>
            </a:r>
            <a:br/>
            <a:r>
              <a:rPr>
                <a:solidFill>
                  <a:srgbClr val="003B4F"/>
                </a:solidFill>
                <a:latin typeface="Courier"/>
              </a:rPr>
              <a:t>    </a:t>
            </a:r>
            <a:r>
              <a:rPr b="1">
                <a:solidFill>
                  <a:srgbClr val="003B4F"/>
                </a:solidFill>
                <a:latin typeface="Courier"/>
              </a:rPr>
              <a:t>for</a:t>
            </a:r>
            <a:r>
              <a:rPr>
                <a:solidFill>
                  <a:srgbClr val="003B4F"/>
                </a:solidFill>
                <a:latin typeface="Courier"/>
              </a:rPr>
              <a:t>(i </a:t>
            </a:r>
            <a:r>
              <a:rPr b="1">
                <a:solidFill>
                  <a:srgbClr val="003B4F"/>
                </a:solidFill>
                <a:latin typeface="Courier"/>
              </a:rPr>
              <a:t>in</a:t>
            </a:r>
            <a:r>
              <a:rPr>
                <a:solidFill>
                  <a:srgbClr val="003B4F"/>
                </a:solidFill>
                <a:latin typeface="Courier"/>
              </a:rPr>
              <a:t> </a:t>
            </a:r>
            <a:r>
              <a:rPr>
                <a:solidFill>
                  <a:srgbClr val="AD0000"/>
                </a:solidFill>
                <a:latin typeface="Courier"/>
              </a:rPr>
              <a:t>1</a:t>
            </a:r>
            <a:r>
              <a:rPr>
                <a:solidFill>
                  <a:srgbClr val="5E5E5E"/>
                </a:solidFill>
                <a:latin typeface="Courier"/>
              </a:rPr>
              <a:t>:</a:t>
            </a:r>
            <a:r>
              <a:rPr>
                <a:solidFill>
                  <a:srgbClr val="003B4F"/>
                </a:solidFill>
                <a:latin typeface="Courier"/>
              </a:rPr>
              <a:t>N){</a:t>
            </a:r>
            <a:br/>
            <a:r>
              <a:rPr>
                <a:solidFill>
                  <a:srgbClr val="003B4F"/>
                </a:solidFill>
                <a:latin typeface="Courier"/>
              </a:rPr>
              <a:t>      y[i]</a:t>
            </a:r>
            <a:r>
              <a:rPr>
                <a:solidFill>
                  <a:srgbClr val="5E5E5E"/>
                </a:solidFill>
                <a:latin typeface="Courier"/>
              </a:rPr>
              <a:t>~</a:t>
            </a:r>
            <a:r>
              <a:rPr>
                <a:solidFill>
                  <a:srgbClr val="4758AB"/>
                </a:solidFill>
                <a:latin typeface="Courier"/>
              </a:rPr>
              <a:t>dbern</a:t>
            </a:r>
            <a:r>
              <a:rPr>
                <a:solidFill>
                  <a:srgbClr val="003B4F"/>
                </a:solidFill>
                <a:latin typeface="Courier"/>
              </a:rPr>
              <a:t>(pi)</a:t>
            </a:r>
            <a:br/>
            <a:r>
              <a:rPr>
                <a:solidFill>
                  <a:srgbClr val="003B4F"/>
                </a:solidFill>
                <a:latin typeface="Courier"/>
              </a:rPr>
              <a:t>    }</a:t>
            </a:r>
            <a:br/>
            <a:r>
              <a:rPr>
                <a:solidFill>
                  <a:srgbClr val="003B4F"/>
                </a:solidFill>
                <a:latin typeface="Courier"/>
              </a:rPr>
              <a:t>    </a:t>
            </a:r>
            <a:br/>
            <a:r>
              <a:rPr>
                <a:solidFill>
                  <a:srgbClr val="003B4F"/>
                </a:solidFill>
                <a:latin typeface="Courier"/>
              </a:rPr>
              <a:t>    </a:t>
            </a:r>
            <a:r>
              <a:rPr>
                <a:solidFill>
                  <a:srgbClr val="5E5E5E"/>
                </a:solidFill>
                <a:latin typeface="Courier"/>
              </a:rPr>
              <a:t># prior</a:t>
            </a:r>
            <a:br/>
            <a:r>
              <a:rPr>
                <a:solidFill>
                  <a:srgbClr val="003B4F"/>
                </a:solidFill>
                <a:latin typeface="Courier"/>
              </a:rPr>
              <a:t>    pi</a:t>
            </a:r>
            <a:r>
              <a:rPr>
                <a:solidFill>
                  <a:srgbClr val="5E5E5E"/>
                </a:solidFill>
                <a:latin typeface="Courier"/>
              </a:rPr>
              <a:t>~</a:t>
            </a:r>
            <a:r>
              <a:rPr>
                <a:solidFill>
                  <a:srgbClr val="4758AB"/>
                </a:solidFill>
                <a:latin typeface="Courier"/>
              </a:rPr>
              <a:t>dbeta</a:t>
            </a:r>
            <a:r>
              <a:rPr>
                <a:solidFill>
                  <a:srgbClr val="003B4F"/>
                </a:solidFill>
                <a:latin typeface="Courier"/>
              </a:rPr>
              <a:t>(</a:t>
            </a:r>
            <a:r>
              <a:rPr>
                <a:solidFill>
                  <a:srgbClr val="AD0000"/>
                </a:solidFill>
                <a:latin typeface="Courier"/>
              </a:rPr>
              <a:t>2</a:t>
            </a:r>
            <a:r>
              <a:rPr>
                <a:solidFill>
                  <a:srgbClr val="003B4F"/>
                </a:solidFill>
                <a:latin typeface="Courier"/>
              </a:rPr>
              <a:t>,</a:t>
            </a:r>
            <a:r>
              <a:rPr>
                <a:solidFill>
                  <a:srgbClr val="AD0000"/>
                </a:solidFill>
                <a:latin typeface="Courier"/>
              </a:rPr>
              <a:t>3</a:t>
            </a:r>
            <a:r>
              <a:rPr>
                <a:solidFill>
                  <a:srgbClr val="003B4F"/>
                </a:solidFill>
                <a:latin typeface="Courier"/>
              </a:rPr>
              <a:t>)</a:t>
            </a:r>
            <a:br/>
            <a:r>
              <a:rPr>
                <a:solidFill>
                  <a:srgbClr val="003B4F"/>
                </a:solidFill>
                <a:latin typeface="Courier"/>
              </a:rPr>
              <a:t>  }</a:t>
            </a:r>
            <a:br/>
            <a:r>
              <a:rPr>
                <a:solidFill>
                  <a:srgbClr val="003B4F"/>
                </a:solidFill>
                <a:latin typeface="Courier"/>
              </a:rPr>
              <a:t>)</a:t>
            </a:r>
          </a:p>
          <a:p>
            <a:pPr lvl="0" indent="0" marL="0">
              <a:buNone/>
            </a:pPr>
            <a:r>
              <a:rPr/>
              <a:t>This specifies the model. Now we need to fit this model using MCMC.</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Below is a one-line invokation in NIMBLE MCMC invocation. Please note that that </a:t>
                </a:r>
                <a:r>
                  <a:rPr>
                    <a:latin typeface="Courier"/>
                  </a:rPr>
                  <a:t>niter</a:t>
                </a:r>
                <a:r>
                  <a:rPr/>
                  <a:t> - </a:t>
                </a:r>
                <a:r>
                  <a:rPr>
                    <a:latin typeface="Courier"/>
                  </a:rPr>
                  <a:t>nburnin</a:t>
                </a:r>
                <a:r>
                  <a:rPr/>
                  <a:t> is the number of posterior samples per chain.</a:t>
                </a:r>
              </a:p>
              <a:p>
                <a:pPr lvl="0" indent="0" marL="0">
                  <a:buNone/>
                </a:pPr>
                <a14:m>
                  <m:oMathPara xmlns:m="http://schemas.openxmlformats.org/officeDocument/2006/math">
                    <m:oMathParaPr>
                      <m:jc m:val="center"/>
                    </m:oMathParaPr>
                    <m:oMath>
                      <m:r>
                        <m:t> </m:t>
                      </m:r>
                    </m:oMath>
                  </m:oMathPara>
                </a14:m>
              </a:p>
              <a:p>
                <a:pPr lvl="0" indent="0">
                  <a:buNone/>
                </a:pPr>
                <a:r>
                  <a:rPr>
                    <a:solidFill>
                      <a:srgbClr val="003B4F"/>
                    </a:solidFill>
                    <a:latin typeface="Courier"/>
                  </a:rPr>
                  <a:t>parsPosterior&lt;-</a:t>
                </a:r>
                <a:r>
                  <a:rPr>
                    <a:solidFill>
                      <a:srgbClr val="4758AB"/>
                    </a:solidFill>
                    <a:latin typeface="Courier"/>
                  </a:rPr>
                  <a:t>nimbleMCMC</a:t>
                </a:r>
                <a:r>
                  <a:rPr>
                    <a:solidFill>
                      <a:srgbClr val="003B4F"/>
                    </a:solidFill>
                    <a:latin typeface="Courier"/>
                  </a:rPr>
                  <a:t>(</a:t>
                </a:r>
                <a:br/>
                <a:r>
                  <a:rPr>
                    <a:solidFill>
                      <a:srgbClr val="003B4F"/>
                    </a:solidFill>
                    <a:latin typeface="Courier"/>
                  </a:rPr>
                  <a:t>  </a:t>
                </a:r>
                <a:r>
                  <a:rPr>
                    <a:solidFill>
                      <a:srgbClr val="657422"/>
                    </a:solidFill>
                    <a:latin typeface="Courier"/>
                  </a:rPr>
                  <a:t>code=</a:t>
                </a:r>
                <a:r>
                  <a:rPr>
                    <a:solidFill>
                      <a:srgbClr val="003B4F"/>
                    </a:solidFill>
                    <a:latin typeface="Courier"/>
                  </a:rPr>
                  <a:t>modCode,</a:t>
                </a:r>
                <a:br/>
                <a:r>
                  <a:rPr>
                    <a:solidFill>
                      <a:srgbClr val="003B4F"/>
                    </a:solidFill>
                    <a:latin typeface="Courier"/>
                  </a:rPr>
                  <a:t>    </a:t>
                </a:r>
                <a:r>
                  <a:rPr>
                    <a:solidFill>
                      <a:srgbClr val="5E5E5E"/>
                    </a:solidFill>
                    <a:latin typeface="Courier"/>
                  </a:rPr>
                  <a:t># this specifies the model code</a:t>
                </a:r>
                <a:br/>
                <a:r>
                  <a:rPr>
                    <a:solidFill>
                      <a:srgbClr val="003B4F"/>
                    </a:solidFill>
                    <a:latin typeface="Courier"/>
                  </a:rPr>
                  <a:t>  </a:t>
                </a:r>
                <a:r>
                  <a:rPr>
                    <a:solidFill>
                      <a:srgbClr val="657422"/>
                    </a:solidFill>
                    <a:latin typeface="Courier"/>
                  </a:rPr>
                  <a:t>constants=</a:t>
                </a:r>
                <a:r>
                  <a:rPr>
                    <a:solidFill>
                      <a:srgbClr val="4758AB"/>
                    </a:solidFill>
                    <a:latin typeface="Courier"/>
                  </a:rPr>
                  <a:t>list</a:t>
                </a:r>
                <a:r>
                  <a:rPr>
                    <a:solidFill>
                      <a:srgbClr val="003B4F"/>
                    </a:solidFill>
                    <a:latin typeface="Courier"/>
                  </a:rPr>
                  <a:t>(</a:t>
                </a:r>
                <a:r>
                  <a:rPr>
                    <a:solidFill>
                      <a:srgbClr val="657422"/>
                    </a:solidFill>
                    <a:latin typeface="Courier"/>
                  </a:rPr>
                  <a:t>N=</a:t>
                </a:r>
                <a:r>
                  <a:rPr>
                    <a:solidFill>
                      <a:srgbClr val="AD0000"/>
                    </a:solidFill>
                    <a:latin typeface="Courier"/>
                  </a:rPr>
                  <a:t>25</a:t>
                </a:r>
                <a:r>
                  <a:rPr>
                    <a:solidFill>
                      <a:srgbClr val="003B4F"/>
                    </a:solidFill>
                    <a:latin typeface="Courier"/>
                  </a:rPr>
                  <a:t>),</a:t>
                </a:r>
                <a:br/>
                <a:r>
                  <a:rPr>
                    <a:solidFill>
                      <a:srgbClr val="003B4F"/>
                    </a:solidFill>
                    <a:latin typeface="Courier"/>
                  </a:rPr>
                  <a:t>    </a:t>
                </a:r>
                <a:r>
                  <a:rPr>
                    <a:solidFill>
                      <a:srgbClr val="5E5E5E"/>
                    </a:solidFill>
                    <a:latin typeface="Courier"/>
                  </a:rPr>
                  <a:t># this lists all constants</a:t>
                </a:r>
                <a:br/>
                <a:r>
                  <a:rPr>
                    <a:solidFill>
                      <a:srgbClr val="003B4F"/>
                    </a:solidFill>
                    <a:latin typeface="Courier"/>
                  </a:rPr>
                  <a:t>  </a:t>
                </a:r>
                <a:r>
                  <a:rPr>
                    <a:solidFill>
                      <a:srgbClr val="657422"/>
                    </a:solidFill>
                    <a:latin typeface="Courier"/>
                  </a:rPr>
                  <a:t>data=</a:t>
                </a:r>
                <a:r>
                  <a:rPr>
                    <a:solidFill>
                      <a:srgbClr val="4758AB"/>
                    </a:solidFill>
                    <a:latin typeface="Courier"/>
                  </a:rPr>
                  <a:t>list</a:t>
                </a:r>
                <a:r>
                  <a:rPr>
                    <a:solidFill>
                      <a:srgbClr val="003B4F"/>
                    </a:solidFill>
                    <a:latin typeface="Courier"/>
                  </a:rPr>
                  <a:t>(</a:t>
                </a:r>
                <a:r>
                  <a:rPr>
                    <a:solidFill>
                      <a:srgbClr val="657422"/>
                    </a:solidFill>
                    <a:latin typeface="Courier"/>
                  </a:rPr>
                  <a:t>y=</a:t>
                </a:r>
                <a:r>
                  <a:rPr>
                    <a:solidFill>
                      <a:srgbClr val="4758AB"/>
                    </a:solidFill>
                    <a:latin typeface="Courier"/>
                  </a:rPr>
                  <a:t>c</a:t>
                </a:r>
                <a:r>
                  <a:rPr>
                    <a:solidFill>
                      <a:srgbClr val="003B4F"/>
                    </a:solidFill>
                    <a:latin typeface="Courier"/>
                  </a:rPr>
                  <a:t>(</a:t>
                </a:r>
                <a:r>
                  <a:rPr>
                    <a:solidFill>
                      <a:srgbClr val="4758AB"/>
                    </a:solidFill>
                    <a:latin typeface="Courier"/>
                  </a:rPr>
                  <a:t>rep</a:t>
                </a:r>
                <a:r>
                  <a:rPr>
                    <a:solidFill>
                      <a:srgbClr val="003B4F"/>
                    </a:solidFill>
                    <a:latin typeface="Courier"/>
                  </a:rPr>
                  <a:t>(</a:t>
                </a:r>
                <a:r>
                  <a:rPr>
                    <a:solidFill>
                      <a:srgbClr val="AD0000"/>
                    </a:solidFill>
                    <a:latin typeface="Courier"/>
                  </a:rPr>
                  <a:t>1</a:t>
                </a:r>
                <a:r>
                  <a:rPr>
                    <a:solidFill>
                      <a:srgbClr val="003B4F"/>
                    </a:solidFill>
                    <a:latin typeface="Courier"/>
                  </a:rPr>
                  <a:t>,</a:t>
                </a:r>
                <a:r>
                  <a:rPr>
                    <a:solidFill>
                      <a:srgbClr val="AD0000"/>
                    </a:solidFill>
                    <a:latin typeface="Courier"/>
                  </a:rPr>
                  <a:t>16</a:t>
                </a:r>
                <a:r>
                  <a:rPr>
                    <a:solidFill>
                      <a:srgbClr val="003B4F"/>
                    </a:solidFill>
                    <a:latin typeface="Courier"/>
                  </a:rPr>
                  <a:t>),</a:t>
                </a:r>
                <a:r>
                  <a:rPr>
                    <a:solidFill>
                      <a:srgbClr val="4758AB"/>
                    </a:solidFill>
                    <a:latin typeface="Courier"/>
                  </a:rPr>
                  <a:t>rep</a:t>
                </a:r>
                <a:r>
                  <a:rPr>
                    <a:solidFill>
                      <a:srgbClr val="003B4F"/>
                    </a:solidFill>
                    <a:latin typeface="Courier"/>
                  </a:rPr>
                  <a:t>(</a:t>
                </a:r>
                <a:r>
                  <a:rPr>
                    <a:solidFill>
                      <a:srgbClr val="AD0000"/>
                    </a:solidFill>
                    <a:latin typeface="Courier"/>
                  </a:rPr>
                  <a:t>0</a:t>
                </a:r>
                <a:r>
                  <a:rPr>
                    <a:solidFill>
                      <a:srgbClr val="003B4F"/>
                    </a:solidFill>
                    <a:latin typeface="Courier"/>
                  </a:rPr>
                  <a:t>,</a:t>
                </a:r>
                <a:r>
                  <a:rPr>
                    <a:solidFill>
                      <a:srgbClr val="AD0000"/>
                    </a:solidFill>
                    <a:latin typeface="Courier"/>
                  </a:rPr>
                  <a:t>25-16</a:t>
                </a:r>
                <a:r>
                  <a:rPr>
                    <a:solidFill>
                      <a:srgbClr val="003B4F"/>
                    </a:solidFill>
                    <a:latin typeface="Courier"/>
                  </a:rPr>
                  <a:t>))),</a:t>
                </a:r>
                <a:br/>
                <a:r>
                  <a:rPr>
                    <a:solidFill>
                      <a:srgbClr val="003B4F"/>
                    </a:solidFill>
                    <a:latin typeface="Courier"/>
                  </a:rPr>
                  <a:t>    </a:t>
                </a:r>
                <a:r>
                  <a:rPr>
                    <a:solidFill>
                      <a:srgbClr val="5E5E5E"/>
                    </a:solidFill>
                    <a:latin typeface="Courier"/>
                  </a:rPr>
                  <a:t># this lists the data</a:t>
                </a:r>
                <a:br/>
                <a:r>
                  <a:rPr>
                    <a:solidFill>
                      <a:srgbClr val="003B4F"/>
                    </a:solidFill>
                    <a:latin typeface="Courier"/>
                  </a:rPr>
                  <a:t>  </a:t>
                </a:r>
                <a:r>
                  <a:rPr>
                    <a:solidFill>
                      <a:srgbClr val="657422"/>
                    </a:solidFill>
                    <a:latin typeface="Courier"/>
                  </a:rPr>
                  <a:t>monitors=</a:t>
                </a:r>
                <a:r>
                  <a:rPr>
                    <a:solidFill>
                      <a:srgbClr val="4758AB"/>
                    </a:solidFill>
                    <a:latin typeface="Courier"/>
                  </a:rPr>
                  <a:t>c</a:t>
                </a:r>
                <a:r>
                  <a:rPr>
                    <a:solidFill>
                      <a:srgbClr val="003B4F"/>
                    </a:solidFill>
                    <a:latin typeface="Courier"/>
                  </a:rPr>
                  <a:t>(</a:t>
                </a:r>
                <a:r>
                  <a:rPr>
                    <a:solidFill>
                      <a:srgbClr val="20794D"/>
                    </a:solidFill>
                    <a:latin typeface="Courier"/>
                  </a:rPr>
                  <a:t>"pi"</a:t>
                </a:r>
                <a:r>
                  <a:rPr>
                    <a:solidFill>
                      <a:srgbClr val="003B4F"/>
                    </a:solidFill>
                    <a:latin typeface="Courier"/>
                  </a:rPr>
                  <a:t>),</a:t>
                </a:r>
                <a:br/>
                <a:r>
                  <a:rPr>
                    <a:solidFill>
                      <a:srgbClr val="003B4F"/>
                    </a:solidFill>
                    <a:latin typeface="Courier"/>
                  </a:rPr>
                  <a:t>    </a:t>
                </a:r>
                <a:r>
                  <a:rPr>
                    <a:solidFill>
                      <a:srgbClr val="5E5E5E"/>
                    </a:solidFill>
                    <a:latin typeface="Courier"/>
                  </a:rPr>
                  <a:t># this specifies the parameter(s) we want to sample during the MCMC</a:t>
                </a:r>
                <a:br/>
                <a:r>
                  <a:rPr>
                    <a:solidFill>
                      <a:srgbClr val="003B4F"/>
                    </a:solidFill>
                    <a:latin typeface="Courier"/>
                  </a:rPr>
                  <a:t>  </a:t>
                </a:r>
                <a:r>
                  <a:rPr>
                    <a:solidFill>
                      <a:srgbClr val="657422"/>
                    </a:solidFill>
                    <a:latin typeface="Courier"/>
                  </a:rPr>
                  <a:t>nchains=</a:t>
                </a:r>
                <a:r>
                  <a:rPr>
                    <a:solidFill>
                      <a:srgbClr val="AD0000"/>
                    </a:solidFill>
                    <a:latin typeface="Courier"/>
                  </a:rPr>
                  <a:t>4</a:t>
                </a:r>
                <a:r>
                  <a:rPr>
                    <a:solidFill>
                      <a:srgbClr val="003B4F"/>
                    </a:solidFill>
                    <a:latin typeface="Courier"/>
                  </a:rPr>
                  <a:t>,</a:t>
                </a:r>
                <a:br/>
                <a:r>
                  <a:rPr>
                    <a:solidFill>
                      <a:srgbClr val="003B4F"/>
                    </a:solidFill>
                    <a:latin typeface="Courier"/>
                  </a:rPr>
                  <a:t>    </a:t>
                </a:r>
                <a:r>
                  <a:rPr>
                    <a:solidFill>
                      <a:srgbClr val="5E5E5E"/>
                    </a:solidFill>
                    <a:latin typeface="Courier"/>
                  </a:rPr>
                  <a:t># this specifies how many chains we want to run</a:t>
                </a:r>
                <a:br/>
                <a:r>
                  <a:rPr>
                    <a:solidFill>
                      <a:srgbClr val="003B4F"/>
                    </a:solidFill>
                    <a:latin typeface="Courier"/>
                  </a:rPr>
                  <a:t>  </a:t>
                </a:r>
                <a:r>
                  <a:rPr>
                    <a:solidFill>
                      <a:srgbClr val="657422"/>
                    </a:solidFill>
                    <a:latin typeface="Courier"/>
                  </a:rPr>
                  <a:t>niter=</a:t>
                </a:r>
                <a:r>
                  <a:rPr>
                    <a:solidFill>
                      <a:srgbClr val="AD0000"/>
                    </a:solidFill>
                    <a:latin typeface="Courier"/>
                  </a:rPr>
                  <a:t>1100</a:t>
                </a:r>
                <a:r>
                  <a:rPr>
                    <a:solidFill>
                      <a:srgbClr val="003B4F"/>
                    </a:solidFill>
                    <a:latin typeface="Courier"/>
                  </a:rPr>
                  <a:t>,</a:t>
                </a:r>
                <a:br/>
                <a:r>
                  <a:rPr>
                    <a:solidFill>
                      <a:srgbClr val="003B4F"/>
                    </a:solidFill>
                    <a:latin typeface="Courier"/>
                  </a:rPr>
                  <a:t>    </a:t>
                </a:r>
                <a:r>
                  <a:rPr>
                    <a:solidFill>
                      <a:srgbClr val="5E5E5E"/>
                    </a:solidFill>
                    <a:latin typeface="Courier"/>
                  </a:rPr>
                  <a:t># this specifies the total number of iterations to run</a:t>
                </a:r>
                <a:br/>
                <a:r>
                  <a:rPr>
                    <a:solidFill>
                      <a:srgbClr val="003B4F"/>
                    </a:solidFill>
                    <a:latin typeface="Courier"/>
                  </a:rPr>
                  <a:t>  </a:t>
                </a:r>
                <a:r>
                  <a:rPr>
                    <a:solidFill>
                      <a:srgbClr val="657422"/>
                    </a:solidFill>
                    <a:latin typeface="Courier"/>
                  </a:rPr>
                  <a:t>nburnin=</a:t>
                </a:r>
                <a:r>
                  <a:rPr>
                    <a:solidFill>
                      <a:srgbClr val="AD0000"/>
                    </a:solidFill>
                    <a:latin typeface="Courier"/>
                  </a:rPr>
                  <a:t>100</a:t>
                </a:r>
                <a:r>
                  <a:rPr>
                    <a:solidFill>
                      <a:srgbClr val="003B4F"/>
                    </a:solidFill>
                    <a:latin typeface="Courier"/>
                  </a:rPr>
                  <a:t>,</a:t>
                </a:r>
                <a:br/>
                <a:r>
                  <a:rPr>
                    <a:solidFill>
                      <a:srgbClr val="003B4F"/>
                    </a:solidFill>
                    <a:latin typeface="Courier"/>
                  </a:rPr>
                  <a:t>    </a:t>
                </a:r>
                <a:r>
                  <a:rPr>
                    <a:solidFill>
                      <a:srgbClr val="5E5E5E"/>
                    </a:solidFill>
                    <a:latin typeface="Courier"/>
                  </a:rPr>
                  <a:t># this specifies the number of burn-in iterations</a:t>
                </a:r>
                <a:br/>
                <a:r>
                  <a:rPr>
                    <a:solidFill>
                      <a:srgbClr val="003B4F"/>
                    </a:solidFill>
                    <a:latin typeface="Courier"/>
                  </a:rPr>
                  <a:t>  </a:t>
                </a:r>
                <a:r>
                  <a:rPr>
                    <a:solidFill>
                      <a:srgbClr val="657422"/>
                    </a:solidFill>
                    <a:latin typeface="Courier"/>
                  </a:rPr>
                  <a:t>thin=</a:t>
                </a:r>
                <a:r>
                  <a:rPr>
                    <a:solidFill>
                      <a:srgbClr val="AD0000"/>
                    </a:solidFill>
                    <a:latin typeface="Courier"/>
                  </a:rPr>
                  <a:t>1</a:t>
                </a:r>
                <a:r>
                  <a:rPr>
                    <a:solidFill>
                      <a:srgbClr val="003B4F"/>
                    </a:solidFill>
                    <a:latin typeface="Courier"/>
                  </a:rPr>
                  <a:t>,</a:t>
                </a:r>
                <a:br/>
                <a:r>
                  <a:rPr>
                    <a:solidFill>
                      <a:srgbClr val="003B4F"/>
                    </a:solidFill>
                    <a:latin typeface="Courier"/>
                  </a:rPr>
                  <a:t>    </a:t>
                </a:r>
                <a:r>
                  <a:rPr>
                    <a:solidFill>
                      <a:srgbClr val="5E5E5E"/>
                    </a:solidFill>
                    <a:latin typeface="Courier"/>
                  </a:rPr>
                  <a:t># values larger than 1 discard samples after burn-in (thin=10 will only keep every 10th sample)</a:t>
                </a:r>
                <a:br/>
                <a:r>
                  <a:rPr>
                    <a:solidFill>
                      <a:srgbClr val="003B4F"/>
                    </a:solidFill>
                    <a:latin typeface="Courier"/>
                  </a:rPr>
                  <a:t>    </a:t>
                </a:r>
                <a:r>
                  <a:rPr>
                    <a:solidFill>
                      <a:srgbClr val="5E5E5E"/>
                    </a:solidFill>
                    <a:latin typeface="Courier"/>
                  </a:rPr>
                  <a:t># these days it is usually recommended NOT to thin</a:t>
                </a:r>
                <a:br/>
                <a:r>
                  <a:rPr>
                    <a:solidFill>
                      <a:srgbClr val="003B4F"/>
                    </a:solidFill>
                    <a:latin typeface="Courier"/>
                  </a:rPr>
                  <a:t>  </a:t>
                </a:r>
                <a:r>
                  <a:rPr>
                    <a:solidFill>
                      <a:srgbClr val="657422"/>
                    </a:solidFill>
                    <a:latin typeface="Courier"/>
                  </a:rPr>
                  <a:t>WAIC=</a:t>
                </a:r>
                <a:r>
                  <a:rPr>
                    <a:solidFill>
                      <a:srgbClr val="8F5902"/>
                    </a:solidFill>
                    <a:latin typeface="Courier"/>
                  </a:rPr>
                  <a:t>TRUE</a:t>
                </a:r>
                <a:r>
                  <a:rPr>
                    <a:solidFill>
                      <a:srgbClr val="003B4F"/>
                    </a:solidFill>
                    <a:latin typeface="Courier"/>
                  </a:rPr>
                  <a:t>,</a:t>
                </a:r>
                <a:br/>
                <a:r>
                  <a:rPr>
                    <a:solidFill>
                      <a:srgbClr val="003B4F"/>
                    </a:solidFill>
                    <a:latin typeface="Courier"/>
                  </a:rPr>
                  <a:t>    </a:t>
                </a:r>
                <a:r>
                  <a:rPr>
                    <a:solidFill>
                      <a:srgbClr val="5E5E5E"/>
                    </a:solidFill>
                    <a:latin typeface="Courier"/>
                  </a:rPr>
                  <a:t># calculates the WAIC online as sampling progresses; this is useful to compare models</a:t>
                </a:r>
                <a:br/>
                <a:r>
                  <a:rPr>
                    <a:solidFill>
                      <a:srgbClr val="003B4F"/>
                    </a:solidFill>
                    <a:latin typeface="Courier"/>
                  </a:rPr>
                  <a:t>  </a:t>
                </a:r>
                <a:r>
                  <a:rPr>
                    <a:solidFill>
                      <a:srgbClr val="657422"/>
                    </a:solidFill>
                    <a:latin typeface="Courier"/>
                  </a:rPr>
                  <a:t>samplesAsCodaMCMC=</a:t>
                </a:r>
                <a:r>
                  <a:rPr>
                    <a:solidFill>
                      <a:srgbClr val="8F5902"/>
                    </a:solidFill>
                    <a:latin typeface="Courier"/>
                  </a:rPr>
                  <a:t>TRUE</a:t>
                </a:r>
                <a:br/>
                <a:r>
                  <a:rPr>
                    <a:solidFill>
                      <a:srgbClr val="003B4F"/>
                    </a:solidFill>
                    <a:latin typeface="Courier"/>
                  </a:rPr>
                  <a:t>    </a:t>
                </a:r>
                <a:r>
                  <a:rPr>
                    <a:solidFill>
                      <a:srgbClr val="5E5E5E"/>
                    </a:solidFill>
                    <a:latin typeface="Courier"/>
                  </a:rPr>
                  <a:t># specify this to be able to handle the output easily with other MCMC packages</a:t>
                </a:r>
                <a:br/>
                <a:r>
                  <a:rPr>
                    <a:solidFill>
                      <a:srgbClr val="003B4F"/>
                    </a:solidFill>
                    <a:latin typeface="Courier"/>
                  </a:rPr>
                  <a:t>)</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Apart from the one-line invocation, you can also do a full </a:t>
                </a:r>
                <a:r>
                  <a:rPr>
                    <a:latin typeface="Courier"/>
                  </a:rPr>
                  <a:t>NIMBLE</a:t>
                </a:r>
                <a:r>
                  <a:rPr/>
                  <a:t> model and MCMC workflow. This takes more coding, but provides some advantages, including:</a:t>
                </a:r>
              </a:p>
              <a:p>
                <a:pPr lvl="0" indent="0" marL="0">
                  <a:buNone/>
                </a:pPr>
                <a14:m>
                  <m:oMathPara xmlns:m="http://schemas.openxmlformats.org/officeDocument/2006/math">
                    <m:oMathParaPr>
                      <m:jc m:val="center"/>
                    </m:oMathParaPr>
                    <m:oMath>
                      <m:r>
                        <m:t> </m:t>
                      </m:r>
                    </m:oMath>
                  </m:oMathPara>
                </a14:m>
              </a:p>
              <a:p>
                <a:pPr lvl="0"/>
                <a:r>
                  <a:rPr/>
                  <a:t>Finer control over parameters.</a:t>
                </a:r>
              </a:p>
              <a:p>
                <a:pPr lvl="0"/>
                <a:r>
                  <a:rPr/>
                  <a:t>Compiling code for faster runtime.</a:t>
                </a:r>
              </a:p>
              <a:p>
                <a:pPr lvl="0" indent="0" marL="0">
                  <a:buNone/>
                </a:pPr>
                <a14:m>
                  <m:oMathPara xmlns:m="http://schemas.openxmlformats.org/officeDocument/2006/math">
                    <m:oMathParaPr>
                      <m:jc m:val="center"/>
                    </m:oMathParaPr>
                    <m:oMath>
                      <m:r>
                        <m:t> </m:t>
                      </m:r>
                    </m:oMath>
                  </m:oMathPara>
                </a14:m>
              </a:p>
              <a:p>
                <a:pPr lvl="0" indent="0" marL="0">
                  <a:buNone/>
                </a:pPr>
                <a:r>
                  <a:rPr/>
                  <a:t>For the rest, the results will be identical to the one-line invocation.</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a:buNone/>
            </a:pPr>
            <a:r>
              <a:rPr>
                <a:solidFill>
                  <a:srgbClr val="5E5E5E"/>
                </a:solidFill>
                <a:latin typeface="Courier"/>
              </a:rPr>
              <a:t># create model object</a:t>
            </a:r>
            <a:br/>
            <a:r>
              <a:rPr>
                <a:solidFill>
                  <a:srgbClr val="003B4F"/>
                </a:solidFill>
                <a:latin typeface="Courier"/>
              </a:rPr>
              <a:t>mod&lt;-</a:t>
            </a:r>
            <a:r>
              <a:rPr>
                <a:solidFill>
                  <a:srgbClr val="4758AB"/>
                </a:solidFill>
                <a:latin typeface="Courier"/>
              </a:rPr>
              <a:t>nimbleModel</a:t>
            </a:r>
            <a:r>
              <a:rPr>
                <a:solidFill>
                  <a:srgbClr val="003B4F"/>
                </a:solidFill>
                <a:latin typeface="Courier"/>
              </a:rPr>
              <a:t>(</a:t>
            </a:r>
            <a:br/>
            <a:r>
              <a:rPr>
                <a:solidFill>
                  <a:srgbClr val="003B4F"/>
                </a:solidFill>
                <a:latin typeface="Courier"/>
              </a:rPr>
              <a:t>  </a:t>
            </a:r>
            <a:r>
              <a:rPr>
                <a:solidFill>
                  <a:srgbClr val="657422"/>
                </a:solidFill>
                <a:latin typeface="Courier"/>
              </a:rPr>
              <a:t>code=</a:t>
            </a:r>
            <a:r>
              <a:rPr>
                <a:solidFill>
                  <a:srgbClr val="003B4F"/>
                </a:solidFill>
                <a:latin typeface="Courier"/>
              </a:rPr>
              <a:t>modCode,</a:t>
            </a:r>
            <a:br/>
            <a:r>
              <a:rPr>
                <a:solidFill>
                  <a:srgbClr val="003B4F"/>
                </a:solidFill>
                <a:latin typeface="Courier"/>
              </a:rPr>
              <a:t>  </a:t>
            </a:r>
            <a:r>
              <a:rPr>
                <a:solidFill>
                  <a:srgbClr val="657422"/>
                </a:solidFill>
                <a:latin typeface="Courier"/>
              </a:rPr>
              <a:t>constants=</a:t>
            </a:r>
            <a:r>
              <a:rPr>
                <a:solidFill>
                  <a:srgbClr val="4758AB"/>
                </a:solidFill>
                <a:latin typeface="Courier"/>
              </a:rPr>
              <a:t>list</a:t>
            </a:r>
            <a:r>
              <a:rPr>
                <a:solidFill>
                  <a:srgbClr val="003B4F"/>
                </a:solidFill>
                <a:latin typeface="Courier"/>
              </a:rPr>
              <a:t>(</a:t>
            </a:r>
            <a:r>
              <a:rPr>
                <a:solidFill>
                  <a:srgbClr val="657422"/>
                </a:solidFill>
                <a:latin typeface="Courier"/>
              </a:rPr>
              <a:t>N=</a:t>
            </a:r>
            <a:r>
              <a:rPr>
                <a:solidFill>
                  <a:srgbClr val="AD0000"/>
                </a:solidFill>
                <a:latin typeface="Courier"/>
              </a:rPr>
              <a:t>25</a:t>
            </a:r>
            <a:r>
              <a:rPr>
                <a:solidFill>
                  <a:srgbClr val="003B4F"/>
                </a:solidFill>
                <a:latin typeface="Courier"/>
              </a:rPr>
              <a:t>),</a:t>
            </a:r>
            <a:br/>
            <a:r>
              <a:rPr>
                <a:solidFill>
                  <a:srgbClr val="003B4F"/>
                </a:solidFill>
                <a:latin typeface="Courier"/>
              </a:rPr>
              <a:t>  </a:t>
            </a:r>
            <a:r>
              <a:rPr>
                <a:solidFill>
                  <a:srgbClr val="657422"/>
                </a:solidFill>
                <a:latin typeface="Courier"/>
              </a:rPr>
              <a:t>data=</a:t>
            </a:r>
            <a:r>
              <a:rPr>
                <a:solidFill>
                  <a:srgbClr val="4758AB"/>
                </a:solidFill>
                <a:latin typeface="Courier"/>
              </a:rPr>
              <a:t>list</a:t>
            </a:r>
            <a:r>
              <a:rPr>
                <a:solidFill>
                  <a:srgbClr val="003B4F"/>
                </a:solidFill>
                <a:latin typeface="Courier"/>
              </a:rPr>
              <a:t>(</a:t>
            </a:r>
            <a:r>
              <a:rPr>
                <a:solidFill>
                  <a:srgbClr val="657422"/>
                </a:solidFill>
                <a:latin typeface="Courier"/>
              </a:rPr>
              <a:t>y=</a:t>
            </a:r>
            <a:r>
              <a:rPr>
                <a:solidFill>
                  <a:srgbClr val="4758AB"/>
                </a:solidFill>
                <a:latin typeface="Courier"/>
              </a:rPr>
              <a:t>c</a:t>
            </a:r>
            <a:r>
              <a:rPr>
                <a:solidFill>
                  <a:srgbClr val="003B4F"/>
                </a:solidFill>
                <a:latin typeface="Courier"/>
              </a:rPr>
              <a:t>(</a:t>
            </a:r>
            <a:r>
              <a:rPr>
                <a:solidFill>
                  <a:srgbClr val="4758AB"/>
                </a:solidFill>
                <a:latin typeface="Courier"/>
              </a:rPr>
              <a:t>rep</a:t>
            </a:r>
            <a:r>
              <a:rPr>
                <a:solidFill>
                  <a:srgbClr val="003B4F"/>
                </a:solidFill>
                <a:latin typeface="Courier"/>
              </a:rPr>
              <a:t>(</a:t>
            </a:r>
            <a:r>
              <a:rPr>
                <a:solidFill>
                  <a:srgbClr val="AD0000"/>
                </a:solidFill>
                <a:latin typeface="Courier"/>
              </a:rPr>
              <a:t>1</a:t>
            </a:r>
            <a:r>
              <a:rPr>
                <a:solidFill>
                  <a:srgbClr val="003B4F"/>
                </a:solidFill>
                <a:latin typeface="Courier"/>
              </a:rPr>
              <a:t>,</a:t>
            </a:r>
            <a:r>
              <a:rPr>
                <a:solidFill>
                  <a:srgbClr val="AD0000"/>
                </a:solidFill>
                <a:latin typeface="Courier"/>
              </a:rPr>
              <a:t>16</a:t>
            </a:r>
            <a:r>
              <a:rPr>
                <a:solidFill>
                  <a:srgbClr val="003B4F"/>
                </a:solidFill>
                <a:latin typeface="Courier"/>
              </a:rPr>
              <a:t>),</a:t>
            </a:r>
            <a:r>
              <a:rPr>
                <a:solidFill>
                  <a:srgbClr val="4758AB"/>
                </a:solidFill>
                <a:latin typeface="Courier"/>
              </a:rPr>
              <a:t>rep</a:t>
            </a:r>
            <a:r>
              <a:rPr>
                <a:solidFill>
                  <a:srgbClr val="003B4F"/>
                </a:solidFill>
                <a:latin typeface="Courier"/>
              </a:rPr>
              <a:t>(</a:t>
            </a:r>
            <a:r>
              <a:rPr>
                <a:solidFill>
                  <a:srgbClr val="AD0000"/>
                </a:solidFill>
                <a:latin typeface="Courier"/>
              </a:rPr>
              <a:t>0</a:t>
            </a:r>
            <a:r>
              <a:rPr>
                <a:solidFill>
                  <a:srgbClr val="003B4F"/>
                </a:solidFill>
                <a:latin typeface="Courier"/>
              </a:rPr>
              <a:t>,</a:t>
            </a:r>
            <a:r>
              <a:rPr>
                <a:solidFill>
                  <a:srgbClr val="AD0000"/>
                </a:solidFill>
                <a:latin typeface="Courier"/>
              </a:rPr>
              <a:t>25-16</a:t>
            </a:r>
            <a:r>
              <a:rPr>
                <a:solidFill>
                  <a:srgbClr val="003B4F"/>
                </a:solidFill>
                <a:latin typeface="Courier"/>
              </a:rPr>
              <a:t>))),</a:t>
            </a:r>
            <a:br/>
            <a:r>
              <a:rPr>
                <a:solidFill>
                  <a:srgbClr val="003B4F"/>
                </a:solidFill>
                <a:latin typeface="Courier"/>
              </a:rPr>
              <a:t>)</a:t>
            </a:r>
            <a:br/>
            <a:br/>
            <a:r>
              <a:rPr>
                <a:solidFill>
                  <a:srgbClr val="5E5E5E"/>
                </a:solidFill>
                <a:latin typeface="Courier"/>
              </a:rPr>
              <a:t># set up the MCMC</a:t>
            </a:r>
            <a:br/>
            <a:r>
              <a:rPr>
                <a:solidFill>
                  <a:srgbClr val="003B4F"/>
                </a:solidFill>
                <a:latin typeface="Courier"/>
              </a:rPr>
              <a:t>modConf&lt;-</a:t>
            </a:r>
            <a:r>
              <a:rPr>
                <a:solidFill>
                  <a:srgbClr val="4758AB"/>
                </a:solidFill>
                <a:latin typeface="Courier"/>
              </a:rPr>
              <a:t>configureMCMC</a:t>
            </a:r>
            <a:r>
              <a:rPr>
                <a:solidFill>
                  <a:srgbClr val="003B4F"/>
                </a:solidFill>
                <a:latin typeface="Courier"/>
              </a:rPr>
              <a:t>(</a:t>
            </a:r>
            <a:br/>
            <a:r>
              <a:rPr>
                <a:solidFill>
                  <a:srgbClr val="003B4F"/>
                </a:solidFill>
                <a:latin typeface="Courier"/>
              </a:rPr>
              <a:t>  </a:t>
            </a:r>
            <a:r>
              <a:rPr>
                <a:solidFill>
                  <a:srgbClr val="657422"/>
                </a:solidFill>
                <a:latin typeface="Courier"/>
              </a:rPr>
              <a:t>model=</a:t>
            </a:r>
            <a:r>
              <a:rPr>
                <a:solidFill>
                  <a:srgbClr val="003B4F"/>
                </a:solidFill>
                <a:latin typeface="Courier"/>
              </a:rPr>
              <a:t>mod,</a:t>
            </a:r>
            <a:br/>
            <a:r>
              <a:rPr>
                <a:solidFill>
                  <a:srgbClr val="003B4F"/>
                </a:solidFill>
                <a:latin typeface="Courier"/>
              </a:rPr>
              <a:t>  </a:t>
            </a:r>
            <a:r>
              <a:rPr>
                <a:solidFill>
                  <a:srgbClr val="657422"/>
                </a:solidFill>
                <a:latin typeface="Courier"/>
              </a:rPr>
              <a:t>monitors=</a:t>
            </a:r>
            <a:r>
              <a:rPr>
                <a:solidFill>
                  <a:srgbClr val="4758AB"/>
                </a:solidFill>
                <a:latin typeface="Courier"/>
              </a:rPr>
              <a:t>c</a:t>
            </a:r>
            <a:r>
              <a:rPr>
                <a:solidFill>
                  <a:srgbClr val="003B4F"/>
                </a:solidFill>
                <a:latin typeface="Courier"/>
              </a:rPr>
              <a:t>(</a:t>
            </a:r>
            <a:r>
              <a:rPr>
                <a:solidFill>
                  <a:srgbClr val="20794D"/>
                </a:solidFill>
                <a:latin typeface="Courier"/>
              </a:rPr>
              <a:t>"pi"</a:t>
            </a:r>
            <a:r>
              <a:rPr>
                <a:solidFill>
                  <a:srgbClr val="003B4F"/>
                </a:solidFill>
                <a:latin typeface="Courier"/>
              </a:rPr>
              <a:t>),</a:t>
            </a:r>
            <a:br/>
            <a:r>
              <a:rPr>
                <a:solidFill>
                  <a:srgbClr val="003B4F"/>
                </a:solidFill>
                <a:latin typeface="Courier"/>
              </a:rPr>
              <a:t>  </a:t>
            </a:r>
            <a:r>
              <a:rPr>
                <a:solidFill>
                  <a:srgbClr val="657422"/>
                </a:solidFill>
                <a:latin typeface="Courier"/>
              </a:rPr>
              <a:t>enableWAIC=</a:t>
            </a:r>
            <a:r>
              <a:rPr>
                <a:solidFill>
                  <a:srgbClr val="8F5902"/>
                </a:solidFill>
                <a:latin typeface="Courier"/>
              </a:rPr>
              <a:t>TRUE</a:t>
            </a:r>
            <a:br/>
            <a:r>
              <a:rPr>
                <a:solidFill>
                  <a:srgbClr val="003B4F"/>
                </a:solidFill>
                <a:latin typeface="Courier"/>
              </a:rPr>
              <a:t>) </a:t>
            </a:r>
            <a:r>
              <a:rPr>
                <a:solidFill>
                  <a:srgbClr val="5E5E5E"/>
                </a:solidFill>
                <a:latin typeface="Courier"/>
              </a:rPr>
              <a:t># default random walk Metropolis sampler</a:t>
            </a:r>
            <a:br/>
            <a:br/>
            <a:r>
              <a:rPr>
                <a:solidFill>
                  <a:srgbClr val="5E5E5E"/>
                </a:solidFill>
                <a:latin typeface="Courier"/>
              </a:rPr>
              <a:t># build the MCMC</a:t>
            </a:r>
            <a:br/>
            <a:r>
              <a:rPr>
                <a:solidFill>
                  <a:srgbClr val="003B4F"/>
                </a:solidFill>
                <a:latin typeface="Courier"/>
              </a:rPr>
              <a:t>modMCMC&lt;-</a:t>
            </a:r>
            <a:r>
              <a:rPr>
                <a:solidFill>
                  <a:srgbClr val="4758AB"/>
                </a:solidFill>
                <a:latin typeface="Courier"/>
              </a:rPr>
              <a:t>buildMCMC</a:t>
            </a:r>
            <a:r>
              <a:rPr>
                <a:solidFill>
                  <a:srgbClr val="003B4F"/>
                </a:solidFill>
                <a:latin typeface="Courier"/>
              </a:rPr>
              <a:t>(</a:t>
            </a:r>
            <a:br/>
            <a:r>
              <a:rPr>
                <a:solidFill>
                  <a:srgbClr val="003B4F"/>
                </a:solidFill>
                <a:latin typeface="Courier"/>
              </a:rPr>
              <a:t>  </a:t>
            </a:r>
            <a:r>
              <a:rPr>
                <a:solidFill>
                  <a:srgbClr val="657422"/>
                </a:solidFill>
                <a:latin typeface="Courier"/>
              </a:rPr>
              <a:t>conf=</a:t>
            </a:r>
            <a:r>
              <a:rPr>
                <a:solidFill>
                  <a:srgbClr val="003B4F"/>
                </a:solidFill>
                <a:latin typeface="Courier"/>
              </a:rPr>
              <a:t>modConf</a:t>
            </a:r>
            <a:br/>
            <a:r>
              <a:rPr>
                <a:solidFill>
                  <a:srgbClr val="003B4F"/>
                </a:solidFill>
                <a:latin typeface="Courier"/>
              </a:rPr>
              <a:t>)</a:t>
            </a:r>
            <a:br/>
            <a:br/>
            <a:r>
              <a:rPr>
                <a:solidFill>
                  <a:srgbClr val="5E5E5E"/>
                </a:solidFill>
                <a:latin typeface="Courier"/>
              </a:rPr>
              <a:t># compilation (optional - but next step will be faster if you do this first)</a:t>
            </a:r>
            <a:br/>
            <a:r>
              <a:rPr>
                <a:solidFill>
                  <a:srgbClr val="003B4F"/>
                </a:solidFill>
                <a:latin typeface="Courier"/>
              </a:rPr>
              <a:t>compMCMCCode&lt;-</a:t>
            </a:r>
            <a:r>
              <a:rPr>
                <a:solidFill>
                  <a:srgbClr val="4758AB"/>
                </a:solidFill>
                <a:latin typeface="Courier"/>
              </a:rPr>
              <a:t>compileNimble</a:t>
            </a:r>
            <a:r>
              <a:rPr>
                <a:solidFill>
                  <a:srgbClr val="003B4F"/>
                </a:solidFill>
                <a:latin typeface="Courier"/>
              </a:rPr>
              <a:t>(mod)</a:t>
            </a:r>
            <a:br/>
            <a:r>
              <a:rPr>
                <a:solidFill>
                  <a:srgbClr val="003B4F"/>
                </a:solidFill>
                <a:latin typeface="Courier"/>
              </a:rPr>
              <a:t>compMCMCModel&lt;-</a:t>
            </a:r>
            <a:r>
              <a:rPr>
                <a:solidFill>
                  <a:srgbClr val="4758AB"/>
                </a:solidFill>
                <a:latin typeface="Courier"/>
              </a:rPr>
              <a:t>compileNimble</a:t>
            </a:r>
            <a:r>
              <a:rPr>
                <a:solidFill>
                  <a:srgbClr val="003B4F"/>
                </a:solidFill>
                <a:latin typeface="Courier"/>
              </a:rPr>
              <a:t>(modMCMC,</a:t>
            </a:r>
            <a:r>
              <a:rPr>
                <a:solidFill>
                  <a:srgbClr val="657422"/>
                </a:solidFill>
                <a:latin typeface="Courier"/>
              </a:rPr>
              <a:t>project=</a:t>
            </a:r>
            <a:r>
              <a:rPr>
                <a:solidFill>
                  <a:srgbClr val="003B4F"/>
                </a:solidFill>
                <a:latin typeface="Courier"/>
              </a:rPr>
              <a:t>mod) </a:t>
            </a:r>
            <a:br/>
            <a:br/>
            <a:r>
              <a:rPr>
                <a:solidFill>
                  <a:srgbClr val="5E5E5E"/>
                </a:solidFill>
                <a:latin typeface="Courier"/>
              </a:rPr>
              <a:t># run the MCMC (10,000 samples with 1,000 burn-in iterations)</a:t>
            </a:r>
            <a:br/>
            <a:r>
              <a:rPr>
                <a:solidFill>
                  <a:srgbClr val="003B4F"/>
                </a:solidFill>
                <a:latin typeface="Courier"/>
              </a:rPr>
              <a:t>parsPosterior&lt;-</a:t>
            </a:r>
            <a:r>
              <a:rPr>
                <a:solidFill>
                  <a:srgbClr val="4758AB"/>
                </a:solidFill>
                <a:latin typeface="Courier"/>
              </a:rPr>
              <a:t>runMCMC</a:t>
            </a:r>
            <a:r>
              <a:rPr>
                <a:solidFill>
                  <a:srgbClr val="003B4F"/>
                </a:solidFill>
                <a:latin typeface="Courier"/>
              </a:rPr>
              <a:t>(</a:t>
            </a:r>
            <a:br/>
            <a:r>
              <a:rPr>
                <a:solidFill>
                  <a:srgbClr val="003B4F"/>
                </a:solidFill>
                <a:latin typeface="Courier"/>
              </a:rPr>
              <a:t>  </a:t>
            </a:r>
            <a:r>
              <a:rPr>
                <a:solidFill>
                  <a:srgbClr val="657422"/>
                </a:solidFill>
                <a:latin typeface="Courier"/>
              </a:rPr>
              <a:t>mcmc=</a:t>
            </a:r>
            <a:r>
              <a:rPr>
                <a:solidFill>
                  <a:srgbClr val="003B4F"/>
                </a:solidFill>
                <a:latin typeface="Courier"/>
              </a:rPr>
              <a:t>compMCMCModel, </a:t>
            </a:r>
            <a:r>
              <a:rPr>
                <a:solidFill>
                  <a:srgbClr val="5E5E5E"/>
                </a:solidFill>
                <a:latin typeface="Courier"/>
              </a:rPr>
              <a:t># specify modMCMC to run the uncompiled model if you skipped the compilation step</a:t>
            </a:r>
            <a:br/>
            <a:r>
              <a:rPr>
                <a:solidFill>
                  <a:srgbClr val="003B4F"/>
                </a:solidFill>
                <a:latin typeface="Courier"/>
              </a:rPr>
              <a:t>  </a:t>
            </a:r>
            <a:r>
              <a:rPr>
                <a:solidFill>
                  <a:srgbClr val="657422"/>
                </a:solidFill>
                <a:latin typeface="Courier"/>
              </a:rPr>
              <a:t>nchains=</a:t>
            </a:r>
            <a:r>
              <a:rPr>
                <a:solidFill>
                  <a:srgbClr val="AD0000"/>
                </a:solidFill>
                <a:latin typeface="Courier"/>
              </a:rPr>
              <a:t>4</a:t>
            </a:r>
            <a:r>
              <a:rPr>
                <a:solidFill>
                  <a:srgbClr val="003B4F"/>
                </a:solidFill>
                <a:latin typeface="Courier"/>
              </a:rPr>
              <a:t>,</a:t>
            </a:r>
            <a:br/>
            <a:r>
              <a:rPr>
                <a:solidFill>
                  <a:srgbClr val="003B4F"/>
                </a:solidFill>
                <a:latin typeface="Courier"/>
              </a:rPr>
              <a:t>  </a:t>
            </a:r>
            <a:r>
              <a:rPr>
                <a:solidFill>
                  <a:srgbClr val="657422"/>
                </a:solidFill>
                <a:latin typeface="Courier"/>
              </a:rPr>
              <a:t>niter=</a:t>
            </a:r>
            <a:r>
              <a:rPr>
                <a:solidFill>
                  <a:srgbClr val="AD0000"/>
                </a:solidFill>
                <a:latin typeface="Courier"/>
              </a:rPr>
              <a:t>1100</a:t>
            </a:r>
            <a:r>
              <a:rPr>
                <a:solidFill>
                  <a:srgbClr val="003B4F"/>
                </a:solidFill>
                <a:latin typeface="Courier"/>
              </a:rPr>
              <a:t>,</a:t>
            </a:r>
            <a:br/>
            <a:r>
              <a:rPr>
                <a:solidFill>
                  <a:srgbClr val="003B4F"/>
                </a:solidFill>
                <a:latin typeface="Courier"/>
              </a:rPr>
              <a:t>  </a:t>
            </a:r>
            <a:r>
              <a:rPr>
                <a:solidFill>
                  <a:srgbClr val="657422"/>
                </a:solidFill>
                <a:latin typeface="Courier"/>
              </a:rPr>
              <a:t>nburnin=</a:t>
            </a:r>
            <a:r>
              <a:rPr>
                <a:solidFill>
                  <a:srgbClr val="AD0000"/>
                </a:solidFill>
                <a:latin typeface="Courier"/>
              </a:rPr>
              <a:t>100</a:t>
            </a:r>
            <a:r>
              <a:rPr>
                <a:solidFill>
                  <a:srgbClr val="003B4F"/>
                </a:solidFill>
                <a:latin typeface="Courier"/>
              </a:rPr>
              <a:t>,</a:t>
            </a:r>
            <a:br/>
            <a:r>
              <a:rPr>
                <a:solidFill>
                  <a:srgbClr val="003B4F"/>
                </a:solidFill>
                <a:latin typeface="Courier"/>
              </a:rPr>
              <a:t>  </a:t>
            </a:r>
            <a:r>
              <a:rPr>
                <a:solidFill>
                  <a:srgbClr val="657422"/>
                </a:solidFill>
                <a:latin typeface="Courier"/>
              </a:rPr>
              <a:t>WAIC=</a:t>
            </a:r>
            <a:r>
              <a:rPr>
                <a:solidFill>
                  <a:srgbClr val="8F5902"/>
                </a:solidFill>
                <a:latin typeface="Courier"/>
              </a:rPr>
              <a:t>TRUE</a:t>
            </a:r>
            <a:r>
              <a:rPr>
                <a:solidFill>
                  <a:srgbClr val="003B4F"/>
                </a:solidFill>
                <a:latin typeface="Courier"/>
              </a:rPr>
              <a:t>,</a:t>
            </a:r>
            <a:br/>
            <a:r>
              <a:rPr>
                <a:solidFill>
                  <a:srgbClr val="003B4F"/>
                </a:solidFill>
                <a:latin typeface="Courier"/>
              </a:rPr>
              <a:t>  </a:t>
            </a:r>
            <a:r>
              <a:rPr>
                <a:solidFill>
                  <a:srgbClr val="657422"/>
                </a:solidFill>
                <a:latin typeface="Courier"/>
              </a:rPr>
              <a:t>samplesAsCodaMCMC=</a:t>
            </a:r>
            <a:r>
              <a:rPr>
                <a:solidFill>
                  <a:srgbClr val="8F5902"/>
                </a:solidFill>
                <a:latin typeface="Courier"/>
              </a:rPr>
              <a:t>TRUE</a:t>
            </a:r>
            <a:br/>
            <a:r>
              <a:rPr>
                <a:solidFill>
                  <a:srgbClr val="003B4F"/>
                </a:solidFill>
                <a:latin typeface="Courier"/>
              </a:rPr>
              <a:t>)</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C315F-F711-43BA-8C23-8D50769E33D2}"/>
              </a:ext>
            </a:extLst>
          </p:cNvPr>
          <p:cNvSpPr>
            <a:spLocks noGrp="1"/>
          </p:cNvSpPr>
          <p:nvPr>
            <p:ph type="title"/>
          </p:nvPr>
        </p:nvSpPr>
        <p:spPr>
          <a:xfrm>
            <a:off x="839788" y="457200"/>
            <a:ext cx="3932237" cy="1600200"/>
          </a:xfrm>
        </p:spPr>
        <p:txBody>
          <a:bodyPr/>
          <a:lstStyle/>
          <a:p>
            <a:pPr lvl="0" indent="0" marL="0">
              <a:buNone/>
            </a:pPr>
            <a:r>
              <a:rPr/>
              <a:t>MCMC: diagnostics</a:t>
            </a:r>
          </a:p>
        </p:txBody>
      </p:sp>
      <mc:AlternateContent xmlns:mc="http://schemas.openxmlformats.org/markup-compatibility/2006">
        <mc:Choice xmlns:a14="http://schemas.microsoft.com/office/drawing/2010/main" Requires="a14">
          <p:sp>
            <p:nvSpPr>
              <p:cNvPr id="4" name="Text Placeholder 3">
                <a:extLst>
                  <a:ext uri="{FF2B5EF4-FFF2-40B4-BE49-F238E27FC236}">
                    <a16:creationId xmlns:a16="http://schemas.microsoft.com/office/drawing/2014/main" id="{F6C278EB-CD3C-4569-8B41-D3DDD3B4004E}"/>
                  </a:ext>
                </a:extLst>
              </p:cNvPr>
              <p:cNvSpPr>
                <a:spLocks noGrp="1"/>
              </p:cNvSpPr>
              <p:nvPr>
                <p:ph idx="2" sz="half" type="body"/>
              </p:nvPr>
            </p:nvSpPr>
            <p:spPr/>
            <p:txBody>
              <a:bodyPr/>
              <a:lstStyle/>
              <a:p>
                <a:pPr lvl="0" indent="0" marL="0">
                  <a:buNone/>
                </a:pPr>
                <a:r>
                  <a:rPr/>
                  <a:t>The </a:t>
                </a:r>
                <a:r>
                  <a:rPr>
                    <a:latin typeface="Courier"/>
                  </a:rPr>
                  <a:t>coda</a:t>
                </a:r>
                <a:r>
                  <a:rPr/>
                  <a:t> library has useful functions to check your MCMC output.</a:t>
                </a:r>
              </a:p>
              <a:p>
                <a:pPr lvl="0" indent="0" marL="0">
                  <a:buNone/>
                </a:pPr>
                <a14:m>
                  <m:oMathPara xmlns:m="http://schemas.openxmlformats.org/officeDocument/2006/math">
                    <m:oMathParaPr>
                      <m:jc m:val="center"/>
                    </m:oMathParaPr>
                    <m:oMath>
                      <m:r>
                        <m:t> </m:t>
                      </m:r>
                    </m:oMath>
                  </m:oMathPara>
                </a14:m>
              </a:p>
              <a:p>
                <a:pPr lvl="0" indent="0">
                  <a:buNone/>
                </a:pPr>
                <a:r>
                  <a:rPr>
                    <a:solidFill>
                      <a:srgbClr val="4758AB"/>
                    </a:solidFill>
                    <a:latin typeface="Courier"/>
                  </a:rPr>
                  <a:t>library</a:t>
                </a:r>
                <a:r>
                  <a:rPr>
                    <a:solidFill>
                      <a:srgbClr val="003B4F"/>
                    </a:solidFill>
                    <a:latin typeface="Courier"/>
                  </a:rPr>
                  <a:t>(coda)</a:t>
                </a:r>
                <a:br/>
                <a:br/>
                <a:r>
                  <a:rPr>
                    <a:solidFill>
                      <a:srgbClr val="5E5E5E"/>
                    </a:solidFill>
                    <a:latin typeface="Courier"/>
                  </a:rPr>
                  <a:t># In all the code below, if you did not specify 'WAIC=TRUE' in the NIMBLE model,</a:t>
                </a:r>
                <a:br/>
                <a:r>
                  <a:rPr>
                    <a:solidFill>
                      <a:srgbClr val="5E5E5E"/>
                    </a:solidFill>
                    <a:latin typeface="Courier"/>
                  </a:rPr>
                  <a:t># then you can drop the '$samples' part; i.e. plot(parsPosterior) etc</a:t>
                </a:r>
                <a:br/>
                <a:br/>
                <a:r>
                  <a:rPr>
                    <a:solidFill>
                      <a:srgbClr val="5E5E5E"/>
                    </a:solidFill>
                    <a:latin typeface="Courier"/>
                  </a:rPr>
                  <a:t># check trace plot, empirical posterior distribution, potential scale reduction factor</a:t>
                </a:r>
                <a:br/>
                <a:r>
                  <a:rPr>
                    <a:solidFill>
                      <a:srgbClr val="4758AB"/>
                    </a:solidFill>
                    <a:latin typeface="Courier"/>
                  </a:rPr>
                  <a:t>plot</a:t>
                </a:r>
                <a:r>
                  <a:rPr>
                    <a:solidFill>
                      <a:srgbClr val="003B4F"/>
                    </a:solidFill>
                    <a:latin typeface="Courier"/>
                  </a:rPr>
                  <a:t>(parsPosterior</a:t>
                </a:r>
                <a:r>
                  <a:rPr>
                    <a:solidFill>
                      <a:srgbClr val="5E5E5E"/>
                    </a:solidFill>
                    <a:latin typeface="Courier"/>
                  </a:rPr>
                  <a:t>$</a:t>
                </a:r>
                <a:r>
                  <a:rPr>
                    <a:solidFill>
                      <a:srgbClr val="003B4F"/>
                    </a:solidFill>
                    <a:latin typeface="Courier"/>
                  </a:rPr>
                  <a:t>samples)</a:t>
                </a:r>
              </a:p>
            </p:txBody>
          </p:sp>
        </mc:Choice>
      </mc:AlternateContent>
      <p:pic>
        <p:nvPicPr>
          <p:cNvPr descr="Chanco_STA623_BDA_2025_Henrion_Session5_files/figure-pptx/unnamed-chunk-4-1.png" id="0" name="Picture 1"/>
          <p:cNvPicPr>
            <a:picLocks noGrp="1" noChangeAspect="1"/>
          </p:cNvPicPr>
          <p:nvPr/>
        </p:nvPicPr>
        <p:blipFill>
          <a:blip r:embed="rId2"/>
          <a:stretch>
            <a:fillRect/>
          </a:stretch>
        </p:blipFill>
        <p:spPr bwMode="auto">
          <a:xfrm>
            <a:off x="5181600" y="1676400"/>
            <a:ext cx="6172200" cy="3467100"/>
          </a:xfrm>
          <a:prstGeom prst="rect">
            <a:avLst/>
          </a:prstGeom>
          <a:noFill/>
          <a:ln w="9525">
            <a:noFill/>
            <a:headEnd/>
            <a:tailEnd/>
          </a:ln>
        </p:spPr>
      </p:pic>
      <p:sp>
        <p:nvSpPr>
          <p:cNvPr id="7" name="Slide Number Placeholder 6">
            <a:extLst>
              <a:ext uri="{FF2B5EF4-FFF2-40B4-BE49-F238E27FC236}">
                <a16:creationId xmlns:a16="http://schemas.microsoft.com/office/drawing/2014/main" id="{14DD33D4-F2B4-4E27-98BD-BC92728343CB}"/>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a:buNone/>
            </a:pPr>
            <a:r>
              <a:rPr>
                <a:solidFill>
                  <a:srgbClr val="4758AB"/>
                </a:solidFill>
                <a:latin typeface="Courier"/>
              </a:rPr>
              <a:t>gelman.diag</a:t>
            </a:r>
            <a:r>
              <a:rPr>
                <a:solidFill>
                  <a:srgbClr val="003B4F"/>
                </a:solidFill>
                <a:latin typeface="Courier"/>
              </a:rPr>
              <a:t>(parsPosterior</a:t>
            </a:r>
            <a:r>
              <a:rPr>
                <a:solidFill>
                  <a:srgbClr val="5E5E5E"/>
                </a:solidFill>
                <a:latin typeface="Courier"/>
              </a:rPr>
              <a:t>$</a:t>
            </a:r>
            <a:r>
              <a:rPr>
                <a:solidFill>
                  <a:srgbClr val="003B4F"/>
                </a:solidFill>
                <a:latin typeface="Courier"/>
              </a:rPr>
              <a:t>samples)</a:t>
            </a:r>
            <a:br/>
            <a:r>
              <a:rPr i="1">
                <a:solidFill>
                  <a:srgbClr val="5E5E5E"/>
                </a:solidFill>
                <a:latin typeface="Courier"/>
              </a:rPr>
              <a:t>## Potential scale reduction factors:</a:t>
            </a:r>
            <a:br/>
            <a:r>
              <a:rPr i="1">
                <a:solidFill>
                  <a:srgbClr val="5E5E5E"/>
                </a:solidFill>
                <a:latin typeface="Courier"/>
              </a:rPr>
              <a:t>## </a:t>
            </a:r>
            <a:br/>
            <a:r>
              <a:rPr i="1">
                <a:solidFill>
                  <a:srgbClr val="5E5E5E"/>
                </a:solidFill>
                <a:latin typeface="Courier"/>
              </a:rPr>
              <a:t>##    Point est. Upper C.I.</a:t>
            </a:r>
            <a:br/>
            <a:r>
              <a:rPr i="1">
                <a:solidFill>
                  <a:srgbClr val="5E5E5E"/>
                </a:solidFill>
                <a:latin typeface="Courier"/>
              </a:rPr>
              <a:t>## pi          1       1.01</a:t>
            </a:r>
            <a:br/>
            <a:br/>
            <a:r>
              <a:rPr>
                <a:solidFill>
                  <a:srgbClr val="5E5E5E"/>
                </a:solidFill>
                <a:latin typeface="Courier"/>
              </a:rPr>
              <a:t># posterior mean estimate</a:t>
            </a:r>
            <a:br/>
            <a:r>
              <a:rPr>
                <a:solidFill>
                  <a:srgbClr val="4758AB"/>
                </a:solidFill>
                <a:latin typeface="Courier"/>
              </a:rPr>
              <a:t>summary</a:t>
            </a:r>
            <a:r>
              <a:rPr>
                <a:solidFill>
                  <a:srgbClr val="003B4F"/>
                </a:solidFill>
                <a:latin typeface="Courier"/>
              </a:rPr>
              <a:t>(parsPosterior</a:t>
            </a:r>
            <a:r>
              <a:rPr>
                <a:solidFill>
                  <a:srgbClr val="5E5E5E"/>
                </a:solidFill>
                <a:latin typeface="Courier"/>
              </a:rPr>
              <a:t>$</a:t>
            </a:r>
            <a:r>
              <a:rPr>
                <a:solidFill>
                  <a:srgbClr val="003B4F"/>
                </a:solidFill>
                <a:latin typeface="Courier"/>
              </a:rPr>
              <a:t>samples)</a:t>
            </a:r>
            <a:r>
              <a:rPr>
                <a:solidFill>
                  <a:srgbClr val="5E5E5E"/>
                </a:solidFill>
                <a:latin typeface="Courier"/>
              </a:rPr>
              <a:t>$</a:t>
            </a:r>
            <a:r>
              <a:rPr>
                <a:solidFill>
                  <a:srgbClr val="003B4F"/>
                </a:solidFill>
                <a:latin typeface="Courier"/>
              </a:rPr>
              <a:t>statistics[</a:t>
            </a:r>
            <a:r>
              <a:rPr>
                <a:solidFill>
                  <a:srgbClr val="20794D"/>
                </a:solidFill>
                <a:latin typeface="Courier"/>
              </a:rPr>
              <a:t>"Mean"</a:t>
            </a:r>
            <a:r>
              <a:rPr>
                <a:solidFill>
                  <a:srgbClr val="003B4F"/>
                </a:solidFill>
                <a:latin typeface="Courier"/>
              </a:rPr>
              <a:t>]</a:t>
            </a:r>
            <a:br/>
            <a:r>
              <a:rPr i="1">
                <a:solidFill>
                  <a:srgbClr val="5E5E5E"/>
                </a:solidFill>
                <a:latin typeface="Courier"/>
              </a:rPr>
              <a:t>##      Mean </a:t>
            </a:r>
            <a:br/>
            <a:r>
              <a:rPr i="1">
                <a:solidFill>
                  <a:srgbClr val="5E5E5E"/>
                </a:solidFill>
                <a:latin typeface="Courier"/>
              </a:rPr>
              <a:t>## 0.5989909</a:t>
            </a:r>
            <a:br/>
            <a:br/>
            <a:r>
              <a:rPr>
                <a:solidFill>
                  <a:srgbClr val="5E5E5E"/>
                </a:solidFill>
                <a:latin typeface="Courier"/>
              </a:rPr>
              <a:t># posterior quantile based 95% credible interval</a:t>
            </a:r>
            <a:br/>
            <a:r>
              <a:rPr>
                <a:solidFill>
                  <a:srgbClr val="4758AB"/>
                </a:solidFill>
                <a:latin typeface="Courier"/>
              </a:rPr>
              <a:t>summary</a:t>
            </a:r>
            <a:r>
              <a:rPr>
                <a:solidFill>
                  <a:srgbClr val="003B4F"/>
                </a:solidFill>
                <a:latin typeface="Courier"/>
              </a:rPr>
              <a:t>(parsPosterior</a:t>
            </a:r>
            <a:r>
              <a:rPr>
                <a:solidFill>
                  <a:srgbClr val="5E5E5E"/>
                </a:solidFill>
                <a:latin typeface="Courier"/>
              </a:rPr>
              <a:t>$</a:t>
            </a:r>
            <a:r>
              <a:rPr>
                <a:solidFill>
                  <a:srgbClr val="003B4F"/>
                </a:solidFill>
                <a:latin typeface="Courier"/>
              </a:rPr>
              <a:t>samples)</a:t>
            </a:r>
            <a:r>
              <a:rPr>
                <a:solidFill>
                  <a:srgbClr val="5E5E5E"/>
                </a:solidFill>
                <a:latin typeface="Courier"/>
              </a:rPr>
              <a:t>$</a:t>
            </a:r>
            <a:r>
              <a:rPr>
                <a:solidFill>
                  <a:srgbClr val="003B4F"/>
                </a:solidFill>
                <a:latin typeface="Courier"/>
              </a:rPr>
              <a:t>quantiles[</a:t>
            </a:r>
            <a:r>
              <a:rPr>
                <a:solidFill>
                  <a:srgbClr val="4758AB"/>
                </a:solidFill>
                <a:latin typeface="Courier"/>
              </a:rPr>
              <a:t>c</a:t>
            </a:r>
            <a:r>
              <a:rPr>
                <a:solidFill>
                  <a:srgbClr val="003B4F"/>
                </a:solidFill>
                <a:latin typeface="Courier"/>
              </a:rPr>
              <a:t>(</a:t>
            </a:r>
            <a:r>
              <a:rPr>
                <a:solidFill>
                  <a:srgbClr val="20794D"/>
                </a:solidFill>
                <a:latin typeface="Courier"/>
              </a:rPr>
              <a:t>"2.5%"</a:t>
            </a:r>
            <a:r>
              <a:rPr>
                <a:solidFill>
                  <a:srgbClr val="003B4F"/>
                </a:solidFill>
                <a:latin typeface="Courier"/>
              </a:rPr>
              <a:t>,</a:t>
            </a:r>
            <a:r>
              <a:rPr>
                <a:solidFill>
                  <a:srgbClr val="20794D"/>
                </a:solidFill>
                <a:latin typeface="Courier"/>
              </a:rPr>
              <a:t>"97.5%"</a:t>
            </a:r>
            <a:r>
              <a:rPr>
                <a:solidFill>
                  <a:srgbClr val="003B4F"/>
                </a:solidFill>
                <a:latin typeface="Courier"/>
              </a:rPr>
              <a:t>)]</a:t>
            </a:r>
            <a:br/>
            <a:r>
              <a:rPr i="1">
                <a:solidFill>
                  <a:srgbClr val="5E5E5E"/>
                </a:solidFill>
                <a:latin typeface="Courier"/>
              </a:rPr>
              <a:t>##      2.5%     97.5% </a:t>
            </a:r>
            <a:br/>
            <a:r>
              <a:rPr i="1">
                <a:solidFill>
                  <a:srgbClr val="5E5E5E"/>
                </a:solidFill>
                <a:latin typeface="Courier"/>
              </a:rPr>
              <a:t>## 0.4240477 0.7669210</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C315F-F711-43BA-8C23-8D50769E33D2}"/>
              </a:ext>
            </a:extLst>
          </p:cNvPr>
          <p:cNvSpPr>
            <a:spLocks noGrp="1"/>
          </p:cNvSpPr>
          <p:nvPr>
            <p:ph type="title"/>
          </p:nvPr>
        </p:nvSpPr>
        <p:spPr>
          <a:xfrm>
            <a:off x="839788" y="457200"/>
            <a:ext cx="3932237" cy="1600200"/>
          </a:xfrm>
        </p:spPr>
        <p:txBody>
          <a:bodyPr/>
          <a:lstStyle/>
          <a:p>
            <a:pPr lvl="0" indent="0" marL="0">
              <a:buNone/>
            </a:pPr>
            <a:r>
              <a:rPr/>
              <a:t>Preliminaries</a:t>
            </a:r>
          </a:p>
        </p:txBody>
      </p:sp>
      <p:sp>
        <p:nvSpPr>
          <p:cNvPr id="4" name="Text Placeholder 3">
            <a:extLst>
              <a:ext uri="{FF2B5EF4-FFF2-40B4-BE49-F238E27FC236}">
                <a16:creationId xmlns:a16="http://schemas.microsoft.com/office/drawing/2014/main" id="{F6C278EB-CD3C-4569-8B41-D3DDD3B4004E}"/>
              </a:ext>
            </a:extLst>
          </p:cNvPr>
          <p:cNvSpPr>
            <a:spLocks noGrp="1"/>
          </p:cNvSpPr>
          <p:nvPr>
            <p:ph idx="2" sz="half" type="body"/>
          </p:nvPr>
        </p:nvSpPr>
        <p:spPr/>
        <p:txBody>
          <a:bodyPr/>
          <a:lstStyle/>
          <a:p>
            <a:pPr lvl="0"/>
            <a:r>
              <a:rPr/>
              <a:t>These notes were written in </a:t>
            </a:r>
            <a:r>
              <a:rPr>
                <a:latin typeface="Courier"/>
              </a:rPr>
              <a:t>quarto</a:t>
            </a:r>
            <a:r>
              <a:rPr/>
              <a:t>.</a:t>
            </a:r>
          </a:p>
          <a:p>
            <a:pPr lvl="0"/>
            <a:r>
              <a:rPr/>
              <a:t>All examples / code in these notes is </a:t>
            </a:r>
            <a:r>
              <a:rPr>
                <a:latin typeface="Courier"/>
              </a:rPr>
              <a:t>R</a:t>
            </a:r>
            <a:r>
              <a:rPr/>
              <a:t> and </a:t>
            </a:r>
            <a:r>
              <a:rPr>
                <a:latin typeface="Courier"/>
              </a:rPr>
              <a:t>NIMBLE</a:t>
            </a:r>
            <a:r>
              <a:rPr/>
              <a:t> / </a:t>
            </a:r>
            <a:r>
              <a:rPr>
                <a:latin typeface="Courier"/>
              </a:rPr>
              <a:t>BUGS</a:t>
            </a:r>
            <a:r>
              <a:rPr/>
              <a:t> for Bayesian model specification.</a:t>
            </a:r>
          </a:p>
          <a:p>
            <a:pPr lvl="0"/>
            <a:r>
              <a:rPr/>
              <a:t>GitHub repository - will contain all course materials by the end of the week.</a:t>
            </a:r>
          </a:p>
        </p:txBody>
      </p:sp>
      <p:pic>
        <p:nvPicPr>
          <p:cNvPr descr="images/qrCodeGithubRepo.png" id="0" name="Picture 1"/>
          <p:cNvPicPr>
            <a:picLocks noGrp="1" noChangeAspect="1"/>
          </p:cNvPicPr>
          <p:nvPr/>
        </p:nvPicPr>
        <p:blipFill>
          <a:blip r:embed="rId2"/>
          <a:stretch>
            <a:fillRect/>
          </a:stretch>
        </p:blipFill>
        <p:spPr bwMode="auto">
          <a:xfrm>
            <a:off x="6096000" y="977900"/>
            <a:ext cx="4356100" cy="4356100"/>
          </a:xfrm>
          <a:prstGeom prst="rect">
            <a:avLst/>
          </a:prstGeom>
          <a:noFill/>
          <a:ln w="9525">
            <a:noFill/>
            <a:headEnd/>
            <a:tailEnd/>
          </a:ln>
        </p:spPr>
      </p:pic>
      <p:sp>
        <p:nvSpPr>
          <p:cNvPr id="1" name="TextBox 3"/>
          <p:cNvSpPr txBox="1"/>
          <p:nvPr/>
        </p:nvSpPr>
        <p:spPr>
          <a:xfrm>
            <a:off x="5181600" y="5334000"/>
            <a:ext cx="6172200" cy="508000"/>
          </a:xfrm>
          <a:prstGeom prst="rect">
            <a:avLst/>
          </a:prstGeom>
          <a:noFill/>
        </p:spPr>
        <p:txBody>
          <a:bodyPr/>
          <a:lstStyle/>
          <a:p>
            <a:pPr lvl="0" indent="0" marL="0" algn="ctr">
              <a:buNone/>
            </a:pPr>
            <a:r>
              <a:rPr/>
              <a:t>https://github.com/gitMarcH/UNIMA_STA623_2025</a:t>
            </a:r>
          </a:p>
        </p:txBody>
      </p:sp>
      <p:sp>
        <p:nvSpPr>
          <p:cNvPr id="7" name="Slide Number Placeholder 6">
            <a:extLst>
              <a:ext uri="{FF2B5EF4-FFF2-40B4-BE49-F238E27FC236}">
                <a16:creationId xmlns:a16="http://schemas.microsoft.com/office/drawing/2014/main" id="{14DD33D4-F2B4-4E27-98BD-BC92728343CB}"/>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diagnostics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You can get the same summaries in a single output by using the </a:t>
                </a:r>
                <a:r>
                  <a:rPr>
                    <a:latin typeface="Courier"/>
                  </a:rPr>
                  <a:t>MCMCsummary()</a:t>
                </a:r>
                <a:r>
                  <a:rPr/>
                  <a:t> function from the </a:t>
                </a:r>
                <a:r>
                  <a:rPr>
                    <a:latin typeface="Courier"/>
                  </a:rPr>
                  <a:t>MCMCvis</a:t>
                </a:r>
                <a:r>
                  <a:rPr/>
                  <a:t> package:</a:t>
                </a:r>
              </a:p>
              <a:p>
                <a:pPr lvl="0" indent="0" marL="0">
                  <a:buNone/>
                </a:pPr>
                <a14:m>
                  <m:oMathPara xmlns:m="http://schemas.openxmlformats.org/officeDocument/2006/math">
                    <m:oMathParaPr>
                      <m:jc m:val="center"/>
                    </m:oMathParaPr>
                    <m:oMath>
                      <m:r>
                        <m:t> </m:t>
                      </m:r>
                    </m:oMath>
                  </m:oMathPara>
                </a14:m>
              </a:p>
              <a:p>
                <a:pPr lvl="0" indent="0">
                  <a:buNone/>
                </a:pPr>
                <a:r>
                  <a:rPr>
                    <a:solidFill>
                      <a:srgbClr val="4758AB"/>
                    </a:solidFill>
                    <a:latin typeface="Courier"/>
                  </a:rPr>
                  <a:t>library</a:t>
                </a:r>
                <a:r>
                  <a:rPr>
                    <a:solidFill>
                      <a:srgbClr val="003B4F"/>
                    </a:solidFill>
                    <a:latin typeface="Courier"/>
                  </a:rPr>
                  <a:t>(MCMCvis)</a:t>
                </a:r>
                <a:br/>
                <a:br/>
                <a:r>
                  <a:rPr>
                    <a:solidFill>
                      <a:srgbClr val="4758AB"/>
                    </a:solidFill>
                    <a:latin typeface="Courier"/>
                  </a:rPr>
                  <a:t>MCMCsummary</a:t>
                </a:r>
                <a:r>
                  <a:rPr>
                    <a:solidFill>
                      <a:srgbClr val="003B4F"/>
                    </a:solidFill>
                    <a:latin typeface="Courier"/>
                  </a:rPr>
                  <a:t>(parsPosterior</a:t>
                </a:r>
                <a:r>
                  <a:rPr>
                    <a:solidFill>
                      <a:srgbClr val="5E5E5E"/>
                    </a:solidFill>
                    <a:latin typeface="Courier"/>
                  </a:rPr>
                  <a:t>$</a:t>
                </a:r>
                <a:r>
                  <a:rPr>
                    <a:solidFill>
                      <a:srgbClr val="003B4F"/>
                    </a:solidFill>
                    <a:latin typeface="Courier"/>
                  </a:rPr>
                  <a:t>samples)</a:t>
                </a:r>
                <a:br/>
                <a:r>
                  <a:rPr i="1">
                    <a:solidFill>
                      <a:srgbClr val="5E5E5E"/>
                    </a:solidFill>
                    <a:latin typeface="Courier"/>
                  </a:rPr>
                  <a:t>##         mean         sd      2.5%       50%    97.5% Rhat n.eff</a:t>
                </a:r>
                <a:br/>
                <a:r>
                  <a:rPr i="1">
                    <a:solidFill>
                      <a:srgbClr val="5E5E5E"/>
                    </a:solidFill>
                    <a:latin typeface="Courier"/>
                  </a:rPr>
                  <a:t>## pi 0.5989909 0.08726481 0.4240477 0.5996183 0.766921    1  4000</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burn-in</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MCMC algorithms usually take a few iterations (how many?) to move into the support region for a parameter.</a:t>
            </a:r>
          </a:p>
          <a:p>
            <a:pPr lvl="0" indent="0" marL="0">
              <a:buNone/>
            </a:pPr>
            <a:r>
              <a:rPr/>
              <a:t>We have seen that the Gibbs sampler (and Metropolis-Hastings more generally) is guaranteed to converge to the target distributions, but we said nothing about how long this would take.</a:t>
            </a:r>
          </a:p>
          <a:p>
            <a:pPr lvl="0" indent="0" marL="0">
              <a:buNone/>
            </a:pPr>
            <a:r>
              <a:rPr/>
              <a:t>For this reason, the initial iterations (the </a:t>
            </a:r>
            <a:r>
              <a:rPr b="1"/>
              <a:t>burn-in</a:t>
            </a:r>
            <a:r>
              <a:rPr/>
              <a:t>) are generally discarded as they are not samples from the target distribution.</a:t>
            </a:r>
          </a:p>
          <a:p>
            <a:pPr lvl="0" indent="0" marL="0">
              <a:buNone/>
            </a:pPr>
            <a:r>
              <a:rPr/>
              <a:t>How many to discard: depends on model, sampler, initial value…</a:t>
            </a:r>
          </a:p>
          <a:p>
            <a:pPr lvl="0" indent="0" marL="0">
              <a:buNone/>
            </a:pPr>
            <a:r>
              <a:rPr/>
              <a:t>A </a:t>
            </a:r>
            <a:r>
              <a:rPr b="1"/>
              <a:t>trace plot</a:t>
            </a:r>
            <a:r>
              <a:rPr/>
              <a:t> can help to check if a longer burn-in is required.</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mixing</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It is important that the MCMC sampler explores the parameter space </a:t>
            </a:r>
            <a:r>
              <a:rPr i="1"/>
              <a:t>efficiently</a:t>
            </a:r>
            <a:r>
              <a:rPr/>
              <a:t>. We want to avoid iterations where the MCMC samples stay ‘flat’ in one region and also we want to avoid many steps in the same direction.</a:t>
            </a:r>
          </a:p>
          <a:p>
            <a:pPr lvl="0" indent="0" marL="0">
              <a:buNone/>
            </a:pPr>
            <a:r>
              <a:rPr/>
              <a:t>To avoid that a single chain gets stuck in one part of the parameter space, we should run multiple chains and check that they all explore similar regions of the parameter space.</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auto-correlations / thinning</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We saw that MCMC chains are </a:t>
            </a:r>
            <a:r>
              <a:rPr i="1"/>
              <a:t>dependent</a:t>
            </a:r>
            <a:r>
              <a:rPr/>
              <a:t> sequences of samples – there will be autocorrelations between samples. Autocorrelations should drop off rapidly with increasing lag. If not, a chain can be </a:t>
            </a:r>
            <a:r>
              <a:rPr b="1"/>
              <a:t>thinned</a:t>
            </a:r>
            <a:r>
              <a:rPr/>
              <a:t>: e.g. keep only every 10</a:t>
            </a:r>
            <a:r>
              <a:rPr baseline="30000"/>
              <a:t>th</a:t>
            </a:r>
            <a:r>
              <a:rPr/>
              <a:t> sample in the chain.</a:t>
            </a:r>
          </a:p>
          <a:p>
            <a:pPr lvl="0" indent="0" marL="0">
              <a:buNone/>
            </a:pPr>
            <a:r>
              <a:rPr/>
              <a:t>Generally thinning only makes sense for storage requirements: a long chain will average out autocorrelations and this results in higher-precision estimates than when the chain is thinned.</a:t>
            </a:r>
          </a:p>
          <a:p>
            <a:pPr lvl="0" indent="0" marL="0">
              <a:buNone/>
            </a:pPr>
            <a:r>
              <a:rPr/>
              <a:t>Autocorrelations can also be assessed by computing the </a:t>
            </a:r>
            <a:r>
              <a:rPr b="1"/>
              <a:t>effective sample size</a:t>
            </a:r>
            <a:r>
              <a:rPr/>
              <a:t> for each sampled parameter - this is the equivalent number of iterations if there were no autocorrelation. It indicates the information content of the MCMC process. Crucially, this is the sample size determining the convergence in the MCMC CLT.</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Diagnostics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To diagnose / check Bayesian models, fitted using MCMC, there are 2 main types of checks to make:</a:t>
                </a:r>
              </a:p>
              <a:p>
                <a:pPr lvl="0" indent="0" marL="0">
                  <a:buNone/>
                </a:pPr>
                <a14:m>
                  <m:oMathPara xmlns:m="http://schemas.openxmlformats.org/officeDocument/2006/math">
                    <m:oMathParaPr>
                      <m:jc m:val="center"/>
                    </m:oMathParaPr>
                    <m:oMath>
                      <m:r>
                        <m:t> </m:t>
                      </m:r>
                    </m:oMath>
                  </m:oMathPara>
                </a14:m>
              </a:p>
              <a:p>
                <a:pPr lvl="0" indent="-457200" marL="457200">
                  <a:buAutoNum type="arabicPeriod"/>
                </a:pPr>
                <a:r>
                  <a:rPr/>
                  <a:t>Posterior predictive checks – this is a general framework that Bayesian statistics provide to allow testing model assumptions. WAIC, which we specified to be computed in the earlier example, is the </a:t>
                </a:r>
                <a:r>
                  <a:rPr b="1"/>
                  <a:t>Widely Applicable Information Criterion</a:t>
                </a:r>
                <a:r>
                  <a:rPr/>
                  <a:t> (also known as Watanabe-Akaike Information Criterion) and is a metric of out-of-sample predictive accuracy.</a:t>
                </a:r>
              </a:p>
              <a:p>
                <a:pPr lvl="0" indent="0" marL="0">
                  <a:buNone/>
                </a:pPr>
                <a14:m>
                  <m:oMathPara xmlns:m="http://schemas.openxmlformats.org/officeDocument/2006/math">
                    <m:oMathParaPr>
                      <m:jc m:val="center"/>
                    </m:oMathParaPr>
                    <m:oMath>
                      <m:r>
                        <m:t> </m:t>
                      </m:r>
                    </m:oMath>
                  </m:oMathPara>
                </a14:m>
              </a:p>
              <a:p>
                <a:pPr lvl="0" indent="-457200" marL="457200">
                  <a:buAutoNum startAt="2" type="arabicPeriod"/>
                </a:pPr>
                <a:r>
                  <a:rPr/>
                  <a:t>MCMC diagnostics – this is to check that the MCMC algorithm seems to have converged (we can never be sure of this, but we can check for obvious non-convergence)</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Diagnostics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Here we focus (mostly) on the latter. There are many diagnostics that can be computed, but the main ones include:</a:t>
                </a:r>
              </a:p>
              <a:p>
                <a:pPr lvl="0" indent="0" marL="0">
                  <a:buNone/>
                </a:pPr>
                <a14:m>
                  <m:oMathPara xmlns:m="http://schemas.openxmlformats.org/officeDocument/2006/math">
                    <m:oMathParaPr>
                      <m:jc m:val="center"/>
                    </m:oMathParaPr>
                    <m:oMath>
                      <m:r>
                        <m:t> </m:t>
                      </m:r>
                    </m:oMath>
                  </m:oMathPara>
                </a14:m>
              </a:p>
              <a:p>
                <a:pPr lvl="0"/>
                <a:r>
                  <a:rPr b="1"/>
                  <a:t>Trace plots</a:t>
                </a:r>
                <a:r>
                  <a:rPr/>
                  <a:t> - should look like a hairy caterpillar if the posterior has converged to the </a:t>
                </a:r>
                <a:r>
                  <a:rPr i="1"/>
                  <a:t>stationary distribution</a:t>
                </a:r>
                <a:r>
                  <a:rPr/>
                  <a:t>.</a:t>
                </a:r>
              </a:p>
              <a:p>
                <a:pPr lvl="0"/>
                <a:r>
                  <a:rPr b="1"/>
                  <a:t>Empirical posterior distributions</a:t>
                </a:r>
                <a:r>
                  <a:rPr/>
                  <a:t> of parameters in the model (and compare to prior) - should look sensible.</a:t>
                </a:r>
              </a:p>
              <a:p>
                <a:pPr lvl="0"/>
                <a:r>
                  <a:rPr b="1"/>
                  <a:t>Potential scale reduction factor</a:t>
                </a:r>
                <a:r>
                  <a:rPr/>
                  <a:t> (Gelman-Rubin’s convergence diagnostic) - should be close to 1.</a:t>
                </a:r>
              </a:p>
              <a:p>
                <a:pPr lvl="0"/>
                <a:r>
                  <a:rPr b="1"/>
                  <a:t>Effective sample size</a:t>
                </a:r>
                <a:r>
                  <a:rPr/>
                  <a:t> for the different sampled parameters; gives an indication of autocorrelations and indicates whether more iterations should be run to guarantee that the MCMC CLT holds.</a:t>
                </a:r>
              </a:p>
              <a:p>
                <a:pPr lvl="0"/>
                <a:r>
                  <a:rPr b="1"/>
                  <a:t>WAIC</a:t>
                </a:r>
                <a:r>
                  <a:rPr/>
                  <a:t> or similar metrics - for comparing different models fitted to the same data.</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Alternatives to NIMBLE and alternatives to MCMC</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Alternatives to </a:t>
            </a:r>
            <a:r>
              <a:rPr>
                <a:latin typeface="Courier"/>
              </a:rPr>
              <a:t>NIMBLE</a:t>
            </a:r>
          </a:p>
          <a:p>
            <a:pPr lvl="0"/>
            <a:r>
              <a:rPr>
                <a:latin typeface="Courier"/>
              </a:rPr>
              <a:t>JAGS</a:t>
            </a:r>
          </a:p>
          <a:p>
            <a:pPr lvl="0"/>
            <a:r>
              <a:rPr/>
              <a:t>Stan</a:t>
            </a:r>
          </a:p>
          <a:p>
            <a:pPr lvl="0"/>
            <a:r>
              <a:rPr/>
              <a:t>Bayes-X</a:t>
            </a:r>
          </a:p>
          <a:p>
            <a:pPr lvl="0"/>
            <a:r>
              <a:rPr/>
              <a:t>BUGS</a:t>
            </a:r>
          </a:p>
          <a:p>
            <a:pPr lvl="0"/>
            <a:r>
              <a:rPr/>
              <a:t>…</a:t>
            </a:r>
          </a:p>
          <a:p>
            <a:pPr lvl="0" indent="0" marL="0">
              <a:buNone/>
            </a:pPr>
            <a:r>
              <a:rPr/>
              <a:t>Alternatives to MCMC</a:t>
            </a:r>
          </a:p>
          <a:p>
            <a:pPr lvl="0"/>
            <a:r>
              <a:rPr/>
              <a:t>Integrated nested Laplace approximation (INLA)</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14:m>
                  <m:oMathPara xmlns:m="http://schemas.openxmlformats.org/officeDocument/2006/math">
                    <m:oMathParaPr>
                      <m:jc m:val="center"/>
                    </m:oMathParaPr>
                    <m:oMath>
                      <m:r>
                        <m:t> </m:t>
                      </m:r>
                    </m:oMath>
                  </m:oMathPara>
                </a14:m>
              </a:p>
              <a:p>
                <a:pPr lvl="0" indent="0" marL="0">
                  <a:buNone/>
                </a:pPr>
                <a14:m>
                  <m:oMathPara xmlns:m="http://schemas.openxmlformats.org/officeDocument/2006/math">
                    <m:oMathParaPr>
                      <m:jc m:val="center"/>
                    </m:oMathParaPr>
                    <m:oMath>
                      <m:r>
                        <m:t> </m:t>
                      </m:r>
                    </m:oMath>
                  </m:oMathPara>
                </a14:m>
              </a:p>
              <a:p>
                <a:pPr lvl="0" indent="0" marL="0">
                  <a:buNone/>
                </a:pPr>
                <a:r>
                  <a:rPr b="1"/>
                  <a:t>EXAMPLE</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Example: Bayesian linear regression model</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Simulate the following data:</a:t>
            </a:r>
          </a:p>
          <a:p>
            <a:pPr lvl="0" indent="0">
              <a:buNone/>
            </a:pPr>
            <a:r>
              <a:rPr>
                <a:solidFill>
                  <a:srgbClr val="4758AB"/>
                </a:solidFill>
                <a:latin typeface="Courier"/>
              </a:rPr>
              <a:t>set.seed</a:t>
            </a:r>
            <a:r>
              <a:rPr>
                <a:solidFill>
                  <a:srgbClr val="003B4F"/>
                </a:solidFill>
                <a:latin typeface="Courier"/>
              </a:rPr>
              <a:t>(</a:t>
            </a:r>
            <a:r>
              <a:rPr>
                <a:solidFill>
                  <a:srgbClr val="AD0000"/>
                </a:solidFill>
                <a:latin typeface="Courier"/>
              </a:rPr>
              <a:t>1309</a:t>
            </a:r>
            <a:r>
              <a:rPr>
                <a:solidFill>
                  <a:srgbClr val="003B4F"/>
                </a:solidFill>
                <a:latin typeface="Courier"/>
              </a:rPr>
              <a:t>)</a:t>
            </a:r>
            <a:br/>
            <a:br/>
            <a:r>
              <a:rPr>
                <a:solidFill>
                  <a:srgbClr val="003B4F"/>
                </a:solidFill>
                <a:latin typeface="Courier"/>
              </a:rPr>
              <a:t>N&lt;-</a:t>
            </a:r>
            <a:r>
              <a:rPr>
                <a:solidFill>
                  <a:srgbClr val="AD0000"/>
                </a:solidFill>
                <a:latin typeface="Courier"/>
              </a:rPr>
              <a:t>50</a:t>
            </a:r>
            <a:br/>
            <a:br/>
            <a:r>
              <a:rPr>
                <a:solidFill>
                  <a:srgbClr val="003B4F"/>
                </a:solidFill>
                <a:latin typeface="Courier"/>
              </a:rPr>
              <a:t>x1&lt;-</a:t>
            </a:r>
            <a:r>
              <a:rPr>
                <a:solidFill>
                  <a:srgbClr val="4758AB"/>
                </a:solidFill>
                <a:latin typeface="Courier"/>
              </a:rPr>
              <a:t>rexp</a:t>
            </a:r>
            <a:r>
              <a:rPr>
                <a:solidFill>
                  <a:srgbClr val="003B4F"/>
                </a:solidFill>
                <a:latin typeface="Courier"/>
              </a:rPr>
              <a:t>(N,</a:t>
            </a:r>
            <a:r>
              <a:rPr>
                <a:solidFill>
                  <a:srgbClr val="657422"/>
                </a:solidFill>
                <a:latin typeface="Courier"/>
              </a:rPr>
              <a:t>rate=</a:t>
            </a:r>
            <a:r>
              <a:rPr>
                <a:solidFill>
                  <a:srgbClr val="AD0000"/>
                </a:solidFill>
                <a:latin typeface="Courier"/>
              </a:rPr>
              <a:t>2</a:t>
            </a:r>
            <a:r>
              <a:rPr>
                <a:solidFill>
                  <a:srgbClr val="003B4F"/>
                </a:solidFill>
                <a:latin typeface="Courier"/>
              </a:rPr>
              <a:t>)</a:t>
            </a:r>
            <a:br/>
            <a:r>
              <a:rPr>
                <a:solidFill>
                  <a:srgbClr val="003B4F"/>
                </a:solidFill>
                <a:latin typeface="Courier"/>
              </a:rPr>
              <a:t>x2&lt;-</a:t>
            </a:r>
            <a:r>
              <a:rPr>
                <a:solidFill>
                  <a:srgbClr val="4758AB"/>
                </a:solidFill>
                <a:latin typeface="Courier"/>
              </a:rPr>
              <a:t>rnorm</a:t>
            </a:r>
            <a:r>
              <a:rPr>
                <a:solidFill>
                  <a:srgbClr val="003B4F"/>
                </a:solidFill>
                <a:latin typeface="Courier"/>
              </a:rPr>
              <a:t>(N,</a:t>
            </a:r>
            <a:r>
              <a:rPr>
                <a:solidFill>
                  <a:srgbClr val="657422"/>
                </a:solidFill>
                <a:latin typeface="Courier"/>
              </a:rPr>
              <a:t>mean=</a:t>
            </a:r>
            <a:r>
              <a:rPr>
                <a:solidFill>
                  <a:srgbClr val="5E5E5E"/>
                </a:solidFill>
                <a:latin typeface="Courier"/>
              </a:rPr>
              <a:t>-</a:t>
            </a:r>
            <a:r>
              <a:rPr>
                <a:solidFill>
                  <a:srgbClr val="AD0000"/>
                </a:solidFill>
                <a:latin typeface="Courier"/>
              </a:rPr>
              <a:t>2</a:t>
            </a:r>
            <a:r>
              <a:rPr>
                <a:solidFill>
                  <a:srgbClr val="003B4F"/>
                </a:solidFill>
                <a:latin typeface="Courier"/>
              </a:rPr>
              <a:t>,</a:t>
            </a:r>
            <a:r>
              <a:rPr>
                <a:solidFill>
                  <a:srgbClr val="657422"/>
                </a:solidFill>
                <a:latin typeface="Courier"/>
              </a:rPr>
              <a:t>sd=</a:t>
            </a:r>
            <a:r>
              <a:rPr>
                <a:solidFill>
                  <a:srgbClr val="AD0000"/>
                </a:solidFill>
                <a:latin typeface="Courier"/>
              </a:rPr>
              <a:t>0.5</a:t>
            </a:r>
            <a:r>
              <a:rPr>
                <a:solidFill>
                  <a:srgbClr val="003B4F"/>
                </a:solidFill>
                <a:latin typeface="Courier"/>
              </a:rPr>
              <a:t>)</a:t>
            </a:r>
            <a:br/>
            <a:r>
              <a:rPr>
                <a:solidFill>
                  <a:srgbClr val="003B4F"/>
                </a:solidFill>
                <a:latin typeface="Courier"/>
              </a:rPr>
              <a:t>x3&lt;-</a:t>
            </a:r>
            <a:r>
              <a:rPr>
                <a:solidFill>
                  <a:srgbClr val="4758AB"/>
                </a:solidFill>
                <a:latin typeface="Courier"/>
              </a:rPr>
              <a:t>rpois</a:t>
            </a:r>
            <a:r>
              <a:rPr>
                <a:solidFill>
                  <a:srgbClr val="003B4F"/>
                </a:solidFill>
                <a:latin typeface="Courier"/>
              </a:rPr>
              <a:t>(N,</a:t>
            </a:r>
            <a:r>
              <a:rPr>
                <a:solidFill>
                  <a:srgbClr val="657422"/>
                </a:solidFill>
                <a:latin typeface="Courier"/>
              </a:rPr>
              <a:t>lambda=</a:t>
            </a:r>
            <a:r>
              <a:rPr>
                <a:solidFill>
                  <a:srgbClr val="AD0000"/>
                </a:solidFill>
                <a:latin typeface="Courier"/>
              </a:rPr>
              <a:t>20</a:t>
            </a:r>
            <a:r>
              <a:rPr>
                <a:solidFill>
                  <a:srgbClr val="003B4F"/>
                </a:solidFill>
                <a:latin typeface="Courier"/>
              </a:rPr>
              <a:t>)</a:t>
            </a:r>
            <a:br/>
            <a:r>
              <a:rPr>
                <a:solidFill>
                  <a:srgbClr val="003B4F"/>
                </a:solidFill>
                <a:latin typeface="Courier"/>
              </a:rPr>
              <a:t>eps&lt;-</a:t>
            </a:r>
            <a:r>
              <a:rPr>
                <a:solidFill>
                  <a:srgbClr val="4758AB"/>
                </a:solidFill>
                <a:latin typeface="Courier"/>
              </a:rPr>
              <a:t>rnorm</a:t>
            </a:r>
            <a:r>
              <a:rPr>
                <a:solidFill>
                  <a:srgbClr val="003B4F"/>
                </a:solidFill>
                <a:latin typeface="Courier"/>
              </a:rPr>
              <a:t>(N,</a:t>
            </a:r>
            <a:r>
              <a:rPr>
                <a:solidFill>
                  <a:srgbClr val="657422"/>
                </a:solidFill>
                <a:latin typeface="Courier"/>
              </a:rPr>
              <a:t>mean=</a:t>
            </a:r>
            <a:r>
              <a:rPr>
                <a:solidFill>
                  <a:srgbClr val="AD0000"/>
                </a:solidFill>
                <a:latin typeface="Courier"/>
              </a:rPr>
              <a:t>0</a:t>
            </a:r>
            <a:r>
              <a:rPr>
                <a:solidFill>
                  <a:srgbClr val="003B4F"/>
                </a:solidFill>
                <a:latin typeface="Courier"/>
              </a:rPr>
              <a:t>,</a:t>
            </a:r>
            <a:r>
              <a:rPr>
                <a:solidFill>
                  <a:srgbClr val="657422"/>
                </a:solidFill>
                <a:latin typeface="Courier"/>
              </a:rPr>
              <a:t>sd=</a:t>
            </a:r>
            <a:r>
              <a:rPr>
                <a:solidFill>
                  <a:srgbClr val="AD0000"/>
                </a:solidFill>
                <a:latin typeface="Courier"/>
              </a:rPr>
              <a:t>0.75</a:t>
            </a:r>
            <a:r>
              <a:rPr>
                <a:solidFill>
                  <a:srgbClr val="003B4F"/>
                </a:solidFill>
                <a:latin typeface="Courier"/>
              </a:rPr>
              <a:t>)</a:t>
            </a:r>
            <a:br/>
            <a:br/>
            <a:r>
              <a:rPr>
                <a:solidFill>
                  <a:srgbClr val="003B4F"/>
                </a:solidFill>
                <a:latin typeface="Courier"/>
              </a:rPr>
              <a:t>y&lt;-</a:t>
            </a:r>
            <a:r>
              <a:rPr>
                <a:solidFill>
                  <a:srgbClr val="AD0000"/>
                </a:solidFill>
                <a:latin typeface="Courier"/>
              </a:rPr>
              <a:t>5</a:t>
            </a:r>
            <a:r>
              <a:rPr>
                <a:solidFill>
                  <a:srgbClr val="5E5E5E"/>
                </a:solidFill>
                <a:latin typeface="Courier"/>
              </a:rPr>
              <a:t>+</a:t>
            </a:r>
            <a:r>
              <a:rPr>
                <a:solidFill>
                  <a:srgbClr val="003B4F"/>
                </a:solidFill>
                <a:latin typeface="Courier"/>
              </a:rPr>
              <a:t>x1</a:t>
            </a:r>
            <a:r>
              <a:rPr>
                <a:solidFill>
                  <a:srgbClr val="AD0000"/>
                </a:solidFill>
                <a:latin typeface="Courier"/>
              </a:rPr>
              <a:t>+0.1</a:t>
            </a:r>
            <a:r>
              <a:rPr>
                <a:solidFill>
                  <a:srgbClr val="5E5E5E"/>
                </a:solidFill>
                <a:latin typeface="Courier"/>
              </a:rPr>
              <a:t>*</a:t>
            </a:r>
            <a:r>
              <a:rPr>
                <a:solidFill>
                  <a:srgbClr val="003B4F"/>
                </a:solidFill>
                <a:latin typeface="Courier"/>
              </a:rPr>
              <a:t>x3</a:t>
            </a:r>
            <a:r>
              <a:rPr>
                <a:solidFill>
                  <a:srgbClr val="5E5E5E"/>
                </a:solidFill>
                <a:latin typeface="Courier"/>
              </a:rPr>
              <a:t>+</a:t>
            </a:r>
            <a:r>
              <a:rPr>
                <a:solidFill>
                  <a:srgbClr val="003B4F"/>
                </a:solidFill>
                <a:latin typeface="Courier"/>
              </a:rPr>
              <a:t>eps</a:t>
            </a:r>
            <a:br/>
            <a:br/>
            <a:r>
              <a:rPr>
                <a:solidFill>
                  <a:srgbClr val="003B4F"/>
                </a:solidFill>
                <a:latin typeface="Courier"/>
              </a:rPr>
              <a:t>df&lt;-</a:t>
            </a:r>
            <a:r>
              <a:rPr>
                <a:solidFill>
                  <a:srgbClr val="4758AB"/>
                </a:solidFill>
                <a:latin typeface="Courier"/>
              </a:rPr>
              <a:t>data.frame</a:t>
            </a:r>
            <a:r>
              <a:rPr>
                <a:solidFill>
                  <a:srgbClr val="003B4F"/>
                </a:solidFill>
                <a:latin typeface="Courier"/>
              </a:rPr>
              <a:t>(</a:t>
            </a:r>
            <a:r>
              <a:rPr>
                <a:solidFill>
                  <a:srgbClr val="657422"/>
                </a:solidFill>
                <a:latin typeface="Courier"/>
              </a:rPr>
              <a:t>y=</a:t>
            </a:r>
            <a:r>
              <a:rPr>
                <a:solidFill>
                  <a:srgbClr val="003B4F"/>
                </a:solidFill>
                <a:latin typeface="Courier"/>
              </a:rPr>
              <a:t>y,</a:t>
            </a:r>
            <a:r>
              <a:rPr>
                <a:solidFill>
                  <a:srgbClr val="657422"/>
                </a:solidFill>
                <a:latin typeface="Courier"/>
              </a:rPr>
              <a:t>x1=</a:t>
            </a:r>
            <a:r>
              <a:rPr>
                <a:solidFill>
                  <a:srgbClr val="003B4F"/>
                </a:solidFill>
                <a:latin typeface="Courier"/>
              </a:rPr>
              <a:t>x1,</a:t>
            </a:r>
            <a:r>
              <a:rPr>
                <a:solidFill>
                  <a:srgbClr val="657422"/>
                </a:solidFill>
                <a:latin typeface="Courier"/>
              </a:rPr>
              <a:t>x2=</a:t>
            </a:r>
            <a:r>
              <a:rPr>
                <a:solidFill>
                  <a:srgbClr val="003B4F"/>
                </a:solidFill>
                <a:latin typeface="Courier"/>
              </a:rPr>
              <a:t>x2,</a:t>
            </a:r>
            <a:r>
              <a:rPr>
                <a:solidFill>
                  <a:srgbClr val="657422"/>
                </a:solidFill>
                <a:latin typeface="Courier"/>
              </a:rPr>
              <a:t>x3=</a:t>
            </a:r>
            <a:r>
              <a:rPr>
                <a:solidFill>
                  <a:srgbClr val="003B4F"/>
                </a:solidFill>
                <a:latin typeface="Courier"/>
              </a:rPr>
              <a:t>x3)</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Example: Bayesian linear regression model</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Fit the following regression model using </a:t>
                </a:r>
                <a:r>
                  <a:rPr>
                    <a:latin typeface="Courier"/>
                  </a:rPr>
                  <a:t>NIMBLE</a:t>
                </a:r>
                <a:r>
                  <a:rPr/>
                  <a:t>:</a:t>
                </a:r>
              </a:p>
              <a:p>
                <a:pPr lvl="0" indent="0" marL="0">
                  <a:buNone/>
                </a:pPr>
                <a14:m>
                  <m:oMathPara xmlns:m="http://schemas.openxmlformats.org/officeDocument/2006/math">
                    <m:oMathParaPr>
                      <m:jc m:val="center"/>
                    </m:oMathParaPr>
                    <m:oMath>
                      <m:r>
                        <m:t> </m:t>
                      </m:r>
                    </m:oMath>
                  </m:oMathPara>
                </a14:m>
              </a:p>
              <a:p>
                <a:pPr lvl="0" indent="0" marL="0">
                  <a:buNone/>
                </a:pPr>
                <a14:m>
                  <m:oMathPara xmlns:m="http://schemas.openxmlformats.org/officeDocument/2006/math">
                    <m:oMathParaPr>
                      <m:jc m:val="center"/>
                    </m:oMathParaPr>
                    <m:oMath>
                      <m:r>
                        <m:t>Y</m:t>
                      </m:r>
                      <m:r>
                        <m:rPr>
                          <m:sty m:val="p"/>
                        </m:rPr>
                        <m:t>=</m:t>
                      </m:r>
                      <m:sSub>
                        <m:e>
                          <m:r>
                            <m:t>β</m:t>
                          </m:r>
                        </m:e>
                        <m:sub>
                          <m:r>
                            <m:t>0</m:t>
                          </m:r>
                        </m:sub>
                      </m:sSub>
                      <m:r>
                        <m:rPr>
                          <m:sty m:val="p"/>
                        </m:rPr>
                        <m:t>+</m:t>
                      </m:r>
                      <m:sSub>
                        <m:e>
                          <m:r>
                            <m:t>β</m:t>
                          </m:r>
                        </m:e>
                        <m:sub>
                          <m:r>
                            <m:t>1</m:t>
                          </m:r>
                        </m:sub>
                      </m:sSub>
                      <m:sSub>
                        <m:e>
                          <m:r>
                            <m:t>X</m:t>
                          </m:r>
                        </m:e>
                        <m:sub>
                          <m:r>
                            <m:t>1</m:t>
                          </m:r>
                        </m:sub>
                      </m:sSub>
                      <m:r>
                        <m:rPr>
                          <m:sty m:val="p"/>
                        </m:rPr>
                        <m:t>+</m:t>
                      </m:r>
                      <m:sSub>
                        <m:e>
                          <m:r>
                            <m:t>β</m:t>
                          </m:r>
                        </m:e>
                        <m:sub>
                          <m:r>
                            <m:t>2</m:t>
                          </m:r>
                        </m:sub>
                      </m:sSub>
                      <m:sSub>
                        <m:e>
                          <m:r>
                            <m:t>X</m:t>
                          </m:r>
                        </m:e>
                        <m:sub>
                          <m:r>
                            <m:t>2</m:t>
                          </m:r>
                        </m:sub>
                      </m:sSub>
                      <m:r>
                        <m:rPr>
                          <m:sty m:val="p"/>
                        </m:rPr>
                        <m:t>+</m:t>
                      </m:r>
                      <m:sSub>
                        <m:e>
                          <m:r>
                            <m:t>β</m:t>
                          </m:r>
                        </m:e>
                        <m:sub>
                          <m:r>
                            <m:t>3</m:t>
                          </m:r>
                        </m:sub>
                      </m:sSub>
                      <m:sSub>
                        <m:e>
                          <m:r>
                            <m:t>X</m:t>
                          </m:r>
                        </m:e>
                        <m:sub>
                          <m:r>
                            <m:t>3</m:t>
                          </m:r>
                        </m:sub>
                      </m:sSub>
                      <m:r>
                        <m:rPr>
                          <m:sty m:val="p"/>
                        </m:rPr>
                        <m:t>+</m:t>
                      </m:r>
                      <m:r>
                        <m:t>ϵ</m:t>
                      </m:r>
                    </m:oMath>
                  </m:oMathPara>
                </a14:m>
              </a:p>
              <a:p>
                <a:pPr lvl="0" indent="0" marL="0">
                  <a:buNone/>
                </a:pPr>
                <a14:m>
                  <m:oMathPara xmlns:m="http://schemas.openxmlformats.org/officeDocument/2006/math">
                    <m:oMathParaPr>
                      <m:jc m:val="center"/>
                    </m:oMathParaPr>
                    <m:oMath>
                      <m:r>
                        <m:t> </m:t>
                      </m:r>
                    </m:oMath>
                  </m:oMathPara>
                </a14:m>
              </a:p>
              <a:p>
                <a:pPr lvl="0" indent="0" marL="0">
                  <a:buNone/>
                </a:pPr>
                <a:r>
                  <a:rPr/>
                  <a:t>where </a:t>
                </a:r>
                <a14:m>
                  <m:oMath xmlns:m="http://schemas.openxmlformats.org/officeDocument/2006/math">
                    <m:r>
                      <m:t>ϵ</m:t>
                    </m:r>
                    <m:r>
                      <m:rPr>
                        <m:sty m:val="p"/>
                      </m:rPr>
                      <m:t>∼</m:t>
                    </m:r>
                    <m:r>
                      <m:rPr>
                        <m:sty m:val="p"/>
                        <m:scr m:val="script"/>
                      </m:rPr>
                      <m:t>N</m:t>
                    </m:r>
                    <m:d>
                      <m:dPr>
                        <m:begChr m:val="("/>
                        <m:endChr m:val=")"/>
                        <m:sepChr m:val=""/>
                        <m:grow/>
                      </m:dPr>
                      <m:e>
                        <m:r>
                          <m:t>0</m:t>
                        </m:r>
                        <m:r>
                          <m:rPr>
                            <m:sty m:val="p"/>
                          </m:rPr>
                          <m:t>,</m:t>
                        </m:r>
                        <m:sSup>
                          <m:e>
                            <m:r>
                              <m:t>σ</m:t>
                            </m:r>
                          </m:e>
                          <m:sup>
                            <m:r>
                              <m:t>2</m:t>
                            </m:r>
                          </m:sup>
                        </m:sSup>
                      </m:e>
                    </m:d>
                  </m:oMath>
                </a14:m>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Preliminaries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14:m>
                  <m:oMathPara xmlns:m="http://schemas.openxmlformats.org/officeDocument/2006/math">
                    <m:oMathParaPr>
                      <m:jc m:val="center"/>
                    </m:oMathParaPr>
                    <m:oMath>
                      <m:r>
                        <m:t> </m:t>
                      </m:r>
                    </m:oMath>
                  </m:oMathPara>
                </a14:m>
              </a:p>
              <a:p>
                <a:pPr lvl="0" indent="0" marL="0">
                  <a:buNone/>
                </a:pPr>
                <a:r>
                  <a:rPr/>
                  <a:t>Some references for Bayesian statistics / data analysis are:</a:t>
                </a:r>
              </a:p>
              <a:p>
                <a:pPr lvl="0" indent="-457200" marL="457200">
                  <a:buAutoNum type="arabicPeriod"/>
                </a:pPr>
                <a:r>
                  <a:rPr/>
                  <a:t>Hoff, P.D. (2009). “</a:t>
                </a:r>
                <a:r>
                  <a:rPr i="1"/>
                  <a:t>A First Course in Bayesian Statistical Methods</a:t>
                </a:r>
                <a:r>
                  <a:rPr/>
                  <a:t>.” Springer.</a:t>
                </a:r>
              </a:p>
              <a:p>
                <a:pPr lvl="0" indent="-457200" marL="457200">
                  <a:buAutoNum type="arabicPeriod"/>
                </a:pPr>
                <a:r>
                  <a:rPr/>
                  <a:t>Gelman, A., Carlin, J.B., Stern, H.S., Dunson, D.B., Vehtari, A., Rubin, D.B. (2014). “</a:t>
                </a:r>
                <a:r>
                  <a:rPr i="1"/>
                  <a:t>Bayesian Data Analysis</a:t>
                </a:r>
                <a:r>
                  <a:rPr/>
                  <a:t>”. 3</a:t>
                </a:r>
                <a:r>
                  <a:rPr baseline="30000"/>
                  <a:t>rd</a:t>
                </a:r>
                <a:r>
                  <a:rPr/>
                  <a:t> ed. CRC Press.</a:t>
                </a:r>
              </a:p>
              <a:p>
                <a:pPr lvl="0" indent="-457200" marL="457200">
                  <a:buAutoNum type="arabicPeriod"/>
                </a:pPr>
                <a:r>
                  <a:rPr/>
                  <a:t>Ramoni, M., Sebastiani, P. (2007), ‘Bayesian Methods’, in Berthold, M., Hand, D.J. (eds.). “</a:t>
                </a:r>
                <a:r>
                  <a:rPr i="1"/>
                  <a:t>Intelligent Data Analysis</a:t>
                </a:r>
                <a:r>
                  <a:rPr/>
                  <a:t>”, 2</a:t>
                </a:r>
                <a:r>
                  <a:rPr baseline="30000"/>
                  <a:t>nd</a:t>
                </a:r>
                <a:r>
                  <a:rPr/>
                  <a:t> ed., Springer, pp.131-168</a:t>
                </a:r>
              </a:p>
              <a:p>
                <a:pPr lvl="0" indent="-457200" marL="457200">
                  <a:buAutoNum type="arabicPeriod"/>
                </a:pPr>
                <a:r>
                  <a:rPr/>
                  <a:t>Stone, J.V. (2013). “</a:t>
                </a:r>
                <a:r>
                  <a:rPr i="1"/>
                  <a:t>Bayes’ Rule: A Tutorial Introduction to Bayesian Analysis</a:t>
                </a:r>
                <a:r>
                  <a:rPr/>
                  <a:t>”. Sebtel Press.</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Example: Bayesian linear regression model</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The </a:t>
            </a:r>
            <a:r>
              <a:rPr>
                <a:latin typeface="Courier"/>
              </a:rPr>
              <a:t>NIMBLE</a:t>
            </a:r>
            <a:r>
              <a:rPr/>
              <a:t> model code:</a:t>
            </a:r>
          </a:p>
          <a:p>
            <a:pPr lvl="0" indent="0">
              <a:buNone/>
            </a:pPr>
            <a:r>
              <a:rPr>
                <a:solidFill>
                  <a:srgbClr val="003B4F"/>
                </a:solidFill>
                <a:latin typeface="Courier"/>
              </a:rPr>
              <a:t>modGLM&lt;-</a:t>
            </a:r>
            <a:r>
              <a:rPr>
                <a:solidFill>
                  <a:srgbClr val="4758AB"/>
                </a:solidFill>
                <a:latin typeface="Courier"/>
              </a:rPr>
              <a:t>nimbleCode</a:t>
            </a:r>
            <a:r>
              <a:rPr>
                <a:solidFill>
                  <a:srgbClr val="003B4F"/>
                </a:solidFill>
                <a:latin typeface="Courier"/>
              </a:rPr>
              <a:t>(</a:t>
            </a:r>
            <a:br/>
            <a:r>
              <a:rPr>
                <a:solidFill>
                  <a:srgbClr val="003B4F"/>
                </a:solidFill>
                <a:latin typeface="Courier"/>
              </a:rPr>
              <a:t>  {</a:t>
            </a:r>
            <a:br/>
            <a:r>
              <a:rPr>
                <a:solidFill>
                  <a:srgbClr val="003B4F"/>
                </a:solidFill>
                <a:latin typeface="Courier"/>
              </a:rPr>
              <a:t>    </a:t>
            </a:r>
            <a:r>
              <a:rPr b="1">
                <a:solidFill>
                  <a:srgbClr val="003B4F"/>
                </a:solidFill>
                <a:latin typeface="Courier"/>
              </a:rPr>
              <a:t>for</a:t>
            </a:r>
            <a:r>
              <a:rPr>
                <a:solidFill>
                  <a:srgbClr val="003B4F"/>
                </a:solidFill>
                <a:latin typeface="Courier"/>
              </a:rPr>
              <a:t>(i </a:t>
            </a:r>
            <a:r>
              <a:rPr b="1">
                <a:solidFill>
                  <a:srgbClr val="003B4F"/>
                </a:solidFill>
                <a:latin typeface="Courier"/>
              </a:rPr>
              <a:t>in</a:t>
            </a:r>
            <a:r>
              <a:rPr>
                <a:solidFill>
                  <a:srgbClr val="003B4F"/>
                </a:solidFill>
                <a:latin typeface="Courier"/>
              </a:rPr>
              <a:t> </a:t>
            </a:r>
            <a:r>
              <a:rPr>
                <a:solidFill>
                  <a:srgbClr val="AD0000"/>
                </a:solidFill>
                <a:latin typeface="Courier"/>
              </a:rPr>
              <a:t>1</a:t>
            </a:r>
            <a:r>
              <a:rPr>
                <a:solidFill>
                  <a:srgbClr val="5E5E5E"/>
                </a:solidFill>
                <a:latin typeface="Courier"/>
              </a:rPr>
              <a:t>:</a:t>
            </a:r>
            <a:r>
              <a:rPr>
                <a:solidFill>
                  <a:srgbClr val="003B4F"/>
                </a:solidFill>
                <a:latin typeface="Courier"/>
              </a:rPr>
              <a:t>N){</a:t>
            </a:r>
            <a:br/>
            <a:r>
              <a:rPr>
                <a:solidFill>
                  <a:srgbClr val="003B4F"/>
                </a:solidFill>
                <a:latin typeface="Courier"/>
              </a:rPr>
              <a:t>      y[i]</a:t>
            </a:r>
            <a:r>
              <a:rPr>
                <a:solidFill>
                  <a:srgbClr val="5E5E5E"/>
                </a:solidFill>
                <a:latin typeface="Courier"/>
              </a:rPr>
              <a:t>~</a:t>
            </a:r>
            <a:r>
              <a:rPr>
                <a:solidFill>
                  <a:srgbClr val="4758AB"/>
                </a:solidFill>
                <a:latin typeface="Courier"/>
              </a:rPr>
              <a:t>dnorm</a:t>
            </a:r>
            <a:r>
              <a:rPr>
                <a:solidFill>
                  <a:srgbClr val="003B4F"/>
                </a:solidFill>
                <a:latin typeface="Courier"/>
              </a:rPr>
              <a:t>(yhat[i],tau)</a:t>
            </a:r>
            <a:br/>
            <a:r>
              <a:rPr>
                <a:solidFill>
                  <a:srgbClr val="003B4F"/>
                </a:solidFill>
                <a:latin typeface="Courier"/>
              </a:rPr>
              <a:t>      yhat[i]&lt;-b0</a:t>
            </a:r>
            <a:r>
              <a:rPr>
                <a:solidFill>
                  <a:srgbClr val="5E5E5E"/>
                </a:solidFill>
                <a:latin typeface="Courier"/>
              </a:rPr>
              <a:t>+</a:t>
            </a:r>
            <a:r>
              <a:rPr>
                <a:solidFill>
                  <a:srgbClr val="003B4F"/>
                </a:solidFill>
                <a:latin typeface="Courier"/>
              </a:rPr>
              <a:t>b1</a:t>
            </a:r>
            <a:r>
              <a:rPr>
                <a:solidFill>
                  <a:srgbClr val="5E5E5E"/>
                </a:solidFill>
                <a:latin typeface="Courier"/>
              </a:rPr>
              <a:t>*</a:t>
            </a:r>
            <a:r>
              <a:rPr>
                <a:solidFill>
                  <a:srgbClr val="003B4F"/>
                </a:solidFill>
                <a:latin typeface="Courier"/>
              </a:rPr>
              <a:t>x1[i]</a:t>
            </a:r>
            <a:r>
              <a:rPr>
                <a:solidFill>
                  <a:srgbClr val="5E5E5E"/>
                </a:solidFill>
                <a:latin typeface="Courier"/>
              </a:rPr>
              <a:t>+</a:t>
            </a:r>
            <a:r>
              <a:rPr>
                <a:solidFill>
                  <a:srgbClr val="003B4F"/>
                </a:solidFill>
                <a:latin typeface="Courier"/>
              </a:rPr>
              <a:t>b2</a:t>
            </a:r>
            <a:r>
              <a:rPr>
                <a:solidFill>
                  <a:srgbClr val="5E5E5E"/>
                </a:solidFill>
                <a:latin typeface="Courier"/>
              </a:rPr>
              <a:t>*</a:t>
            </a:r>
            <a:r>
              <a:rPr>
                <a:solidFill>
                  <a:srgbClr val="003B4F"/>
                </a:solidFill>
                <a:latin typeface="Courier"/>
              </a:rPr>
              <a:t>x2[i]</a:t>
            </a:r>
            <a:r>
              <a:rPr>
                <a:solidFill>
                  <a:srgbClr val="5E5E5E"/>
                </a:solidFill>
                <a:latin typeface="Courier"/>
              </a:rPr>
              <a:t>+</a:t>
            </a:r>
            <a:r>
              <a:rPr>
                <a:solidFill>
                  <a:srgbClr val="003B4F"/>
                </a:solidFill>
                <a:latin typeface="Courier"/>
              </a:rPr>
              <a:t>b3</a:t>
            </a:r>
            <a:r>
              <a:rPr>
                <a:solidFill>
                  <a:srgbClr val="5E5E5E"/>
                </a:solidFill>
                <a:latin typeface="Courier"/>
              </a:rPr>
              <a:t>*</a:t>
            </a:r>
            <a:r>
              <a:rPr>
                <a:solidFill>
                  <a:srgbClr val="003B4F"/>
                </a:solidFill>
                <a:latin typeface="Courier"/>
              </a:rPr>
              <a:t>x3[i]</a:t>
            </a:r>
            <a:br/>
            <a:r>
              <a:rPr>
                <a:solidFill>
                  <a:srgbClr val="003B4F"/>
                </a:solidFill>
                <a:latin typeface="Courier"/>
              </a:rPr>
              <a:t>    }</a:t>
            </a:r>
            <a:br/>
            <a:r>
              <a:rPr>
                <a:solidFill>
                  <a:srgbClr val="003B4F"/>
                </a:solidFill>
                <a:latin typeface="Courier"/>
              </a:rPr>
              <a:t>    b0</a:t>
            </a:r>
            <a:r>
              <a:rPr>
                <a:solidFill>
                  <a:srgbClr val="5E5E5E"/>
                </a:solidFill>
                <a:latin typeface="Courier"/>
              </a:rPr>
              <a:t>~</a:t>
            </a:r>
            <a:r>
              <a:rPr>
                <a:solidFill>
                  <a:srgbClr val="4758AB"/>
                </a:solidFill>
                <a:latin typeface="Courier"/>
              </a:rPr>
              <a:t>dnorm</a:t>
            </a:r>
            <a:r>
              <a:rPr>
                <a:solidFill>
                  <a:srgbClr val="003B4F"/>
                </a:solidFill>
                <a:latin typeface="Courier"/>
              </a:rPr>
              <a:t>(</a:t>
            </a:r>
            <a:r>
              <a:rPr>
                <a:solidFill>
                  <a:srgbClr val="AD0000"/>
                </a:solidFill>
                <a:latin typeface="Courier"/>
              </a:rPr>
              <a:t>0</a:t>
            </a:r>
            <a:r>
              <a:rPr>
                <a:solidFill>
                  <a:srgbClr val="003B4F"/>
                </a:solidFill>
                <a:latin typeface="Courier"/>
              </a:rPr>
              <a:t>,</a:t>
            </a:r>
            <a:r>
              <a:rPr>
                <a:solidFill>
                  <a:srgbClr val="AD0000"/>
                </a:solidFill>
                <a:latin typeface="Courier"/>
              </a:rPr>
              <a:t>0.0001</a:t>
            </a:r>
            <a:r>
              <a:rPr>
                <a:solidFill>
                  <a:srgbClr val="003B4F"/>
                </a:solidFill>
                <a:latin typeface="Courier"/>
              </a:rPr>
              <a:t>)</a:t>
            </a:r>
            <a:br/>
            <a:r>
              <a:rPr>
                <a:solidFill>
                  <a:srgbClr val="003B4F"/>
                </a:solidFill>
                <a:latin typeface="Courier"/>
              </a:rPr>
              <a:t>    b1</a:t>
            </a:r>
            <a:r>
              <a:rPr>
                <a:solidFill>
                  <a:srgbClr val="5E5E5E"/>
                </a:solidFill>
                <a:latin typeface="Courier"/>
              </a:rPr>
              <a:t>~</a:t>
            </a:r>
            <a:r>
              <a:rPr>
                <a:solidFill>
                  <a:srgbClr val="4758AB"/>
                </a:solidFill>
                <a:latin typeface="Courier"/>
              </a:rPr>
              <a:t>dnorm</a:t>
            </a:r>
            <a:r>
              <a:rPr>
                <a:solidFill>
                  <a:srgbClr val="003B4F"/>
                </a:solidFill>
                <a:latin typeface="Courier"/>
              </a:rPr>
              <a:t>(</a:t>
            </a:r>
            <a:r>
              <a:rPr>
                <a:solidFill>
                  <a:srgbClr val="AD0000"/>
                </a:solidFill>
                <a:latin typeface="Courier"/>
              </a:rPr>
              <a:t>0</a:t>
            </a:r>
            <a:r>
              <a:rPr>
                <a:solidFill>
                  <a:srgbClr val="003B4F"/>
                </a:solidFill>
                <a:latin typeface="Courier"/>
              </a:rPr>
              <a:t>,</a:t>
            </a:r>
            <a:r>
              <a:rPr>
                <a:solidFill>
                  <a:srgbClr val="AD0000"/>
                </a:solidFill>
                <a:latin typeface="Courier"/>
              </a:rPr>
              <a:t>0.0001</a:t>
            </a:r>
            <a:r>
              <a:rPr>
                <a:solidFill>
                  <a:srgbClr val="003B4F"/>
                </a:solidFill>
                <a:latin typeface="Courier"/>
              </a:rPr>
              <a:t>)</a:t>
            </a:r>
            <a:br/>
            <a:r>
              <a:rPr>
                <a:solidFill>
                  <a:srgbClr val="003B4F"/>
                </a:solidFill>
                <a:latin typeface="Courier"/>
              </a:rPr>
              <a:t>    b2</a:t>
            </a:r>
            <a:r>
              <a:rPr>
                <a:solidFill>
                  <a:srgbClr val="5E5E5E"/>
                </a:solidFill>
                <a:latin typeface="Courier"/>
              </a:rPr>
              <a:t>~</a:t>
            </a:r>
            <a:r>
              <a:rPr>
                <a:solidFill>
                  <a:srgbClr val="4758AB"/>
                </a:solidFill>
                <a:latin typeface="Courier"/>
              </a:rPr>
              <a:t>dnorm</a:t>
            </a:r>
            <a:r>
              <a:rPr>
                <a:solidFill>
                  <a:srgbClr val="003B4F"/>
                </a:solidFill>
                <a:latin typeface="Courier"/>
              </a:rPr>
              <a:t>(</a:t>
            </a:r>
            <a:r>
              <a:rPr>
                <a:solidFill>
                  <a:srgbClr val="AD0000"/>
                </a:solidFill>
                <a:latin typeface="Courier"/>
              </a:rPr>
              <a:t>0</a:t>
            </a:r>
            <a:r>
              <a:rPr>
                <a:solidFill>
                  <a:srgbClr val="003B4F"/>
                </a:solidFill>
                <a:latin typeface="Courier"/>
              </a:rPr>
              <a:t>,</a:t>
            </a:r>
            <a:r>
              <a:rPr>
                <a:solidFill>
                  <a:srgbClr val="AD0000"/>
                </a:solidFill>
                <a:latin typeface="Courier"/>
              </a:rPr>
              <a:t>0.0001</a:t>
            </a:r>
            <a:r>
              <a:rPr>
                <a:solidFill>
                  <a:srgbClr val="003B4F"/>
                </a:solidFill>
                <a:latin typeface="Courier"/>
              </a:rPr>
              <a:t>)</a:t>
            </a:r>
            <a:br/>
            <a:r>
              <a:rPr>
                <a:solidFill>
                  <a:srgbClr val="003B4F"/>
                </a:solidFill>
                <a:latin typeface="Courier"/>
              </a:rPr>
              <a:t>    b3</a:t>
            </a:r>
            <a:r>
              <a:rPr>
                <a:solidFill>
                  <a:srgbClr val="5E5E5E"/>
                </a:solidFill>
                <a:latin typeface="Courier"/>
              </a:rPr>
              <a:t>~</a:t>
            </a:r>
            <a:r>
              <a:rPr>
                <a:solidFill>
                  <a:srgbClr val="4758AB"/>
                </a:solidFill>
                <a:latin typeface="Courier"/>
              </a:rPr>
              <a:t>dnorm</a:t>
            </a:r>
            <a:r>
              <a:rPr>
                <a:solidFill>
                  <a:srgbClr val="003B4F"/>
                </a:solidFill>
                <a:latin typeface="Courier"/>
              </a:rPr>
              <a:t>(</a:t>
            </a:r>
            <a:r>
              <a:rPr>
                <a:solidFill>
                  <a:srgbClr val="AD0000"/>
                </a:solidFill>
                <a:latin typeface="Courier"/>
              </a:rPr>
              <a:t>0</a:t>
            </a:r>
            <a:r>
              <a:rPr>
                <a:solidFill>
                  <a:srgbClr val="003B4F"/>
                </a:solidFill>
                <a:latin typeface="Courier"/>
              </a:rPr>
              <a:t>,</a:t>
            </a:r>
            <a:r>
              <a:rPr>
                <a:solidFill>
                  <a:srgbClr val="AD0000"/>
                </a:solidFill>
                <a:latin typeface="Courier"/>
              </a:rPr>
              <a:t>0.0001</a:t>
            </a:r>
            <a:r>
              <a:rPr>
                <a:solidFill>
                  <a:srgbClr val="003B4F"/>
                </a:solidFill>
                <a:latin typeface="Courier"/>
              </a:rPr>
              <a:t>)</a:t>
            </a:r>
            <a:br/>
            <a:r>
              <a:rPr>
                <a:solidFill>
                  <a:srgbClr val="003B4F"/>
                </a:solidFill>
                <a:latin typeface="Courier"/>
              </a:rPr>
              <a:t>    tau&lt;-</a:t>
            </a:r>
            <a:r>
              <a:rPr>
                <a:solidFill>
                  <a:srgbClr val="4758AB"/>
                </a:solidFill>
                <a:latin typeface="Courier"/>
              </a:rPr>
              <a:t>pow</a:t>
            </a:r>
            <a:r>
              <a:rPr>
                <a:solidFill>
                  <a:srgbClr val="003B4F"/>
                </a:solidFill>
                <a:latin typeface="Courier"/>
              </a:rPr>
              <a:t>(sigma,</a:t>
            </a:r>
            <a:r>
              <a:rPr>
                <a:solidFill>
                  <a:srgbClr val="5E5E5E"/>
                </a:solidFill>
                <a:latin typeface="Courier"/>
              </a:rPr>
              <a:t>-</a:t>
            </a:r>
            <a:r>
              <a:rPr>
                <a:solidFill>
                  <a:srgbClr val="AD0000"/>
                </a:solidFill>
                <a:latin typeface="Courier"/>
              </a:rPr>
              <a:t>2</a:t>
            </a:r>
            <a:r>
              <a:rPr>
                <a:solidFill>
                  <a:srgbClr val="003B4F"/>
                </a:solidFill>
                <a:latin typeface="Courier"/>
              </a:rPr>
              <a:t>)</a:t>
            </a:r>
            <a:br/>
            <a:r>
              <a:rPr>
                <a:solidFill>
                  <a:srgbClr val="003B4F"/>
                </a:solidFill>
                <a:latin typeface="Courier"/>
              </a:rPr>
              <a:t>    sigma</a:t>
            </a:r>
            <a:r>
              <a:rPr>
                <a:solidFill>
                  <a:srgbClr val="5E5E5E"/>
                </a:solidFill>
                <a:latin typeface="Courier"/>
              </a:rPr>
              <a:t>~</a:t>
            </a:r>
            <a:r>
              <a:rPr>
                <a:solidFill>
                  <a:srgbClr val="4758AB"/>
                </a:solidFill>
                <a:latin typeface="Courier"/>
              </a:rPr>
              <a:t>dgamma</a:t>
            </a:r>
            <a:r>
              <a:rPr>
                <a:solidFill>
                  <a:srgbClr val="003B4F"/>
                </a:solidFill>
                <a:latin typeface="Courier"/>
              </a:rPr>
              <a:t>(</a:t>
            </a:r>
            <a:r>
              <a:rPr>
                <a:solidFill>
                  <a:srgbClr val="AD0000"/>
                </a:solidFill>
                <a:latin typeface="Courier"/>
              </a:rPr>
              <a:t>0.1</a:t>
            </a:r>
            <a:r>
              <a:rPr>
                <a:solidFill>
                  <a:srgbClr val="003B4F"/>
                </a:solidFill>
                <a:latin typeface="Courier"/>
              </a:rPr>
              <a:t>,</a:t>
            </a:r>
            <a:r>
              <a:rPr>
                <a:solidFill>
                  <a:srgbClr val="AD0000"/>
                </a:solidFill>
                <a:latin typeface="Courier"/>
              </a:rPr>
              <a:t>0.1</a:t>
            </a:r>
            <a:r>
              <a:rPr>
                <a:solidFill>
                  <a:srgbClr val="003B4F"/>
                </a:solidFill>
                <a:latin typeface="Courier"/>
              </a:rPr>
              <a:t>)</a:t>
            </a:r>
            <a:br/>
            <a:r>
              <a:rPr>
                <a:solidFill>
                  <a:srgbClr val="003B4F"/>
                </a:solidFill>
                <a:latin typeface="Courier"/>
              </a:rPr>
              <a:t>  }</a:t>
            </a:r>
            <a:br/>
            <a:r>
              <a:rPr>
                <a:solidFill>
                  <a:srgbClr val="003B4F"/>
                </a:solidFill>
                <a:latin typeface="Courier"/>
              </a:rPr>
              <a:t>)</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Example: Bayesian linear regression model</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a:buNone/>
            </a:pPr>
            <a:r>
              <a:rPr>
                <a:solidFill>
                  <a:srgbClr val="4758AB"/>
                </a:solidFill>
                <a:latin typeface="Courier"/>
              </a:rPr>
              <a:t>set.seed</a:t>
            </a:r>
            <a:r>
              <a:rPr>
                <a:solidFill>
                  <a:srgbClr val="003B4F"/>
                </a:solidFill>
                <a:latin typeface="Courier"/>
              </a:rPr>
              <a:t>(</a:t>
            </a:r>
            <a:r>
              <a:rPr>
                <a:solidFill>
                  <a:srgbClr val="AD0000"/>
                </a:solidFill>
                <a:latin typeface="Courier"/>
              </a:rPr>
              <a:t>123</a:t>
            </a:r>
            <a:r>
              <a:rPr>
                <a:solidFill>
                  <a:srgbClr val="003B4F"/>
                </a:solidFill>
                <a:latin typeface="Courier"/>
              </a:rPr>
              <a:t>) </a:t>
            </a:r>
            <a:r>
              <a:rPr>
                <a:solidFill>
                  <a:srgbClr val="5E5E5E"/>
                </a:solidFill>
                <a:latin typeface="Courier"/>
              </a:rPr>
              <a:t># (optional) for reproducibility</a:t>
            </a:r>
            <a:br/>
            <a:br/>
            <a:r>
              <a:rPr>
                <a:solidFill>
                  <a:srgbClr val="003B4F"/>
                </a:solidFill>
                <a:latin typeface="Courier"/>
              </a:rPr>
              <a:t>parsPosterior&lt;-</a:t>
            </a:r>
            <a:r>
              <a:rPr>
                <a:solidFill>
                  <a:srgbClr val="4758AB"/>
                </a:solidFill>
                <a:latin typeface="Courier"/>
              </a:rPr>
              <a:t>nimbleMCMC</a:t>
            </a:r>
            <a:r>
              <a:rPr>
                <a:solidFill>
                  <a:srgbClr val="003B4F"/>
                </a:solidFill>
                <a:latin typeface="Courier"/>
              </a:rPr>
              <a:t>(</a:t>
            </a:r>
            <a:br/>
            <a:r>
              <a:rPr>
                <a:solidFill>
                  <a:srgbClr val="003B4F"/>
                </a:solidFill>
                <a:latin typeface="Courier"/>
              </a:rPr>
              <a:t>  </a:t>
            </a:r>
            <a:r>
              <a:rPr>
                <a:solidFill>
                  <a:srgbClr val="657422"/>
                </a:solidFill>
                <a:latin typeface="Courier"/>
              </a:rPr>
              <a:t>code=</a:t>
            </a:r>
            <a:r>
              <a:rPr>
                <a:solidFill>
                  <a:srgbClr val="003B4F"/>
                </a:solidFill>
                <a:latin typeface="Courier"/>
              </a:rPr>
              <a:t>modGLM,</a:t>
            </a:r>
            <a:br/>
            <a:r>
              <a:rPr>
                <a:solidFill>
                  <a:srgbClr val="003B4F"/>
                </a:solidFill>
                <a:latin typeface="Courier"/>
              </a:rPr>
              <a:t>  </a:t>
            </a:r>
            <a:r>
              <a:rPr>
                <a:solidFill>
                  <a:srgbClr val="657422"/>
                </a:solidFill>
                <a:latin typeface="Courier"/>
              </a:rPr>
              <a:t>constants=</a:t>
            </a:r>
            <a:r>
              <a:rPr>
                <a:solidFill>
                  <a:srgbClr val="4758AB"/>
                </a:solidFill>
                <a:latin typeface="Courier"/>
              </a:rPr>
              <a:t>list</a:t>
            </a:r>
            <a:r>
              <a:rPr>
                <a:solidFill>
                  <a:srgbClr val="003B4F"/>
                </a:solidFill>
                <a:latin typeface="Courier"/>
              </a:rPr>
              <a:t>(</a:t>
            </a:r>
            <a:r>
              <a:rPr>
                <a:solidFill>
                  <a:srgbClr val="657422"/>
                </a:solidFill>
                <a:latin typeface="Courier"/>
              </a:rPr>
              <a:t>N=</a:t>
            </a:r>
            <a:r>
              <a:rPr>
                <a:solidFill>
                  <a:srgbClr val="4758AB"/>
                </a:solidFill>
                <a:latin typeface="Courier"/>
              </a:rPr>
              <a:t>nrow</a:t>
            </a:r>
            <a:r>
              <a:rPr>
                <a:solidFill>
                  <a:srgbClr val="003B4F"/>
                </a:solidFill>
                <a:latin typeface="Courier"/>
              </a:rPr>
              <a:t>(df)),</a:t>
            </a:r>
            <a:br/>
            <a:r>
              <a:rPr>
                <a:solidFill>
                  <a:srgbClr val="003B4F"/>
                </a:solidFill>
                <a:latin typeface="Courier"/>
              </a:rPr>
              <a:t>  </a:t>
            </a:r>
            <a:r>
              <a:rPr>
                <a:solidFill>
                  <a:srgbClr val="657422"/>
                </a:solidFill>
                <a:latin typeface="Courier"/>
              </a:rPr>
              <a:t>data=</a:t>
            </a:r>
            <a:r>
              <a:rPr>
                <a:solidFill>
                  <a:srgbClr val="4758AB"/>
                </a:solidFill>
                <a:latin typeface="Courier"/>
              </a:rPr>
              <a:t>list</a:t>
            </a:r>
            <a:r>
              <a:rPr>
                <a:solidFill>
                  <a:srgbClr val="003B4F"/>
                </a:solidFill>
                <a:latin typeface="Courier"/>
              </a:rPr>
              <a:t>(</a:t>
            </a:r>
            <a:r>
              <a:rPr>
                <a:solidFill>
                  <a:srgbClr val="657422"/>
                </a:solidFill>
                <a:latin typeface="Courier"/>
              </a:rPr>
              <a:t>y=</a:t>
            </a:r>
            <a:r>
              <a:rPr>
                <a:solidFill>
                  <a:srgbClr val="003B4F"/>
                </a:solidFill>
                <a:latin typeface="Courier"/>
              </a:rPr>
              <a:t>df</a:t>
            </a:r>
            <a:r>
              <a:rPr>
                <a:solidFill>
                  <a:srgbClr val="5E5E5E"/>
                </a:solidFill>
                <a:latin typeface="Courier"/>
              </a:rPr>
              <a:t>$</a:t>
            </a:r>
            <a:r>
              <a:rPr>
                <a:solidFill>
                  <a:srgbClr val="003B4F"/>
                </a:solidFill>
                <a:latin typeface="Courier"/>
              </a:rPr>
              <a:t>y,</a:t>
            </a:r>
            <a:r>
              <a:rPr>
                <a:solidFill>
                  <a:srgbClr val="657422"/>
                </a:solidFill>
                <a:latin typeface="Courier"/>
              </a:rPr>
              <a:t>x1=</a:t>
            </a:r>
            <a:r>
              <a:rPr>
                <a:solidFill>
                  <a:srgbClr val="003B4F"/>
                </a:solidFill>
                <a:latin typeface="Courier"/>
              </a:rPr>
              <a:t>df</a:t>
            </a:r>
            <a:r>
              <a:rPr>
                <a:solidFill>
                  <a:srgbClr val="5E5E5E"/>
                </a:solidFill>
                <a:latin typeface="Courier"/>
              </a:rPr>
              <a:t>$</a:t>
            </a:r>
            <a:r>
              <a:rPr>
                <a:solidFill>
                  <a:srgbClr val="003B4F"/>
                </a:solidFill>
                <a:latin typeface="Courier"/>
              </a:rPr>
              <a:t>x1,</a:t>
            </a:r>
            <a:r>
              <a:rPr>
                <a:solidFill>
                  <a:srgbClr val="657422"/>
                </a:solidFill>
                <a:latin typeface="Courier"/>
              </a:rPr>
              <a:t>x2=</a:t>
            </a:r>
            <a:r>
              <a:rPr>
                <a:solidFill>
                  <a:srgbClr val="003B4F"/>
                </a:solidFill>
                <a:latin typeface="Courier"/>
              </a:rPr>
              <a:t>df</a:t>
            </a:r>
            <a:r>
              <a:rPr>
                <a:solidFill>
                  <a:srgbClr val="5E5E5E"/>
                </a:solidFill>
                <a:latin typeface="Courier"/>
              </a:rPr>
              <a:t>$</a:t>
            </a:r>
            <a:r>
              <a:rPr>
                <a:solidFill>
                  <a:srgbClr val="003B4F"/>
                </a:solidFill>
                <a:latin typeface="Courier"/>
              </a:rPr>
              <a:t>x2,</a:t>
            </a:r>
            <a:r>
              <a:rPr>
                <a:solidFill>
                  <a:srgbClr val="657422"/>
                </a:solidFill>
                <a:latin typeface="Courier"/>
              </a:rPr>
              <a:t>x3=</a:t>
            </a:r>
            <a:r>
              <a:rPr>
                <a:solidFill>
                  <a:srgbClr val="003B4F"/>
                </a:solidFill>
                <a:latin typeface="Courier"/>
              </a:rPr>
              <a:t>df</a:t>
            </a:r>
            <a:r>
              <a:rPr>
                <a:solidFill>
                  <a:srgbClr val="5E5E5E"/>
                </a:solidFill>
                <a:latin typeface="Courier"/>
              </a:rPr>
              <a:t>$</a:t>
            </a:r>
            <a:r>
              <a:rPr>
                <a:solidFill>
                  <a:srgbClr val="003B4F"/>
                </a:solidFill>
                <a:latin typeface="Courier"/>
              </a:rPr>
              <a:t>x3),</a:t>
            </a:r>
            <a:br/>
            <a:r>
              <a:rPr>
                <a:solidFill>
                  <a:srgbClr val="003B4F"/>
                </a:solidFill>
                <a:latin typeface="Courier"/>
              </a:rPr>
              <a:t>  </a:t>
            </a:r>
            <a:r>
              <a:rPr>
                <a:solidFill>
                  <a:srgbClr val="657422"/>
                </a:solidFill>
                <a:latin typeface="Courier"/>
              </a:rPr>
              <a:t>monitors=</a:t>
            </a:r>
            <a:r>
              <a:rPr>
                <a:solidFill>
                  <a:srgbClr val="4758AB"/>
                </a:solidFill>
                <a:latin typeface="Courier"/>
              </a:rPr>
              <a:t>c</a:t>
            </a:r>
            <a:r>
              <a:rPr>
                <a:solidFill>
                  <a:srgbClr val="003B4F"/>
                </a:solidFill>
                <a:latin typeface="Courier"/>
              </a:rPr>
              <a:t>(</a:t>
            </a:r>
            <a:r>
              <a:rPr>
                <a:solidFill>
                  <a:srgbClr val="20794D"/>
                </a:solidFill>
                <a:latin typeface="Courier"/>
              </a:rPr>
              <a:t>"b0"</a:t>
            </a:r>
            <a:r>
              <a:rPr>
                <a:solidFill>
                  <a:srgbClr val="003B4F"/>
                </a:solidFill>
                <a:latin typeface="Courier"/>
              </a:rPr>
              <a:t>,</a:t>
            </a:r>
            <a:r>
              <a:rPr>
                <a:solidFill>
                  <a:srgbClr val="20794D"/>
                </a:solidFill>
                <a:latin typeface="Courier"/>
              </a:rPr>
              <a:t>"b1"</a:t>
            </a:r>
            <a:r>
              <a:rPr>
                <a:solidFill>
                  <a:srgbClr val="003B4F"/>
                </a:solidFill>
                <a:latin typeface="Courier"/>
              </a:rPr>
              <a:t>,</a:t>
            </a:r>
            <a:r>
              <a:rPr>
                <a:solidFill>
                  <a:srgbClr val="20794D"/>
                </a:solidFill>
                <a:latin typeface="Courier"/>
              </a:rPr>
              <a:t>"b2"</a:t>
            </a:r>
            <a:r>
              <a:rPr>
                <a:solidFill>
                  <a:srgbClr val="003B4F"/>
                </a:solidFill>
                <a:latin typeface="Courier"/>
              </a:rPr>
              <a:t>,</a:t>
            </a:r>
            <a:r>
              <a:rPr>
                <a:solidFill>
                  <a:srgbClr val="20794D"/>
                </a:solidFill>
                <a:latin typeface="Courier"/>
              </a:rPr>
              <a:t>"b3"</a:t>
            </a:r>
            <a:r>
              <a:rPr>
                <a:solidFill>
                  <a:srgbClr val="003B4F"/>
                </a:solidFill>
                <a:latin typeface="Courier"/>
              </a:rPr>
              <a:t>,</a:t>
            </a:r>
            <a:r>
              <a:rPr>
                <a:solidFill>
                  <a:srgbClr val="20794D"/>
                </a:solidFill>
                <a:latin typeface="Courier"/>
              </a:rPr>
              <a:t>"sigma"</a:t>
            </a:r>
            <a:r>
              <a:rPr>
                <a:solidFill>
                  <a:srgbClr val="003B4F"/>
                </a:solidFill>
                <a:latin typeface="Courier"/>
              </a:rPr>
              <a:t>),</a:t>
            </a:r>
            <a:br/>
            <a:r>
              <a:rPr>
                <a:solidFill>
                  <a:srgbClr val="003B4F"/>
                </a:solidFill>
                <a:latin typeface="Courier"/>
              </a:rPr>
              <a:t>  </a:t>
            </a:r>
            <a:r>
              <a:rPr>
                <a:solidFill>
                  <a:srgbClr val="657422"/>
                </a:solidFill>
                <a:latin typeface="Courier"/>
              </a:rPr>
              <a:t>nchains=</a:t>
            </a:r>
            <a:r>
              <a:rPr>
                <a:solidFill>
                  <a:srgbClr val="AD0000"/>
                </a:solidFill>
                <a:latin typeface="Courier"/>
              </a:rPr>
              <a:t>4</a:t>
            </a:r>
            <a:r>
              <a:rPr>
                <a:solidFill>
                  <a:srgbClr val="003B4F"/>
                </a:solidFill>
                <a:latin typeface="Courier"/>
              </a:rPr>
              <a:t>,</a:t>
            </a:r>
            <a:br/>
            <a:r>
              <a:rPr>
                <a:solidFill>
                  <a:srgbClr val="003B4F"/>
                </a:solidFill>
                <a:latin typeface="Courier"/>
              </a:rPr>
              <a:t>  </a:t>
            </a:r>
            <a:r>
              <a:rPr>
                <a:solidFill>
                  <a:srgbClr val="657422"/>
                </a:solidFill>
                <a:latin typeface="Courier"/>
              </a:rPr>
              <a:t>niter=</a:t>
            </a:r>
            <a:r>
              <a:rPr>
                <a:solidFill>
                  <a:srgbClr val="AD0000"/>
                </a:solidFill>
                <a:latin typeface="Courier"/>
              </a:rPr>
              <a:t>11000</a:t>
            </a:r>
            <a:r>
              <a:rPr>
                <a:solidFill>
                  <a:srgbClr val="003B4F"/>
                </a:solidFill>
                <a:latin typeface="Courier"/>
              </a:rPr>
              <a:t>,</a:t>
            </a:r>
            <a:br/>
            <a:r>
              <a:rPr>
                <a:solidFill>
                  <a:srgbClr val="003B4F"/>
                </a:solidFill>
                <a:latin typeface="Courier"/>
              </a:rPr>
              <a:t>  </a:t>
            </a:r>
            <a:r>
              <a:rPr>
                <a:solidFill>
                  <a:srgbClr val="657422"/>
                </a:solidFill>
                <a:latin typeface="Courier"/>
              </a:rPr>
              <a:t>nburnin=</a:t>
            </a:r>
            <a:r>
              <a:rPr>
                <a:solidFill>
                  <a:srgbClr val="AD0000"/>
                </a:solidFill>
                <a:latin typeface="Courier"/>
              </a:rPr>
              <a:t>1000</a:t>
            </a:r>
            <a:r>
              <a:rPr>
                <a:solidFill>
                  <a:srgbClr val="003B4F"/>
                </a:solidFill>
                <a:latin typeface="Courier"/>
              </a:rPr>
              <a:t>,</a:t>
            </a:r>
            <a:br/>
            <a:r>
              <a:rPr>
                <a:solidFill>
                  <a:srgbClr val="003B4F"/>
                </a:solidFill>
                <a:latin typeface="Courier"/>
              </a:rPr>
              <a:t>  </a:t>
            </a:r>
            <a:r>
              <a:rPr>
                <a:solidFill>
                  <a:srgbClr val="657422"/>
                </a:solidFill>
                <a:latin typeface="Courier"/>
              </a:rPr>
              <a:t>samplesAsCodaMCMC=</a:t>
            </a:r>
            <a:r>
              <a:rPr>
                <a:solidFill>
                  <a:srgbClr val="8F5902"/>
                </a:solidFill>
                <a:latin typeface="Courier"/>
              </a:rPr>
              <a:t>TRUE</a:t>
            </a:r>
            <a:br/>
            <a:r>
              <a:rPr>
                <a:solidFill>
                  <a:srgbClr val="003B4F"/>
                </a:solidFill>
                <a:latin typeface="Courier"/>
              </a:rPr>
              <a:t>)</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C315F-F711-43BA-8C23-8D50769E33D2}"/>
              </a:ext>
            </a:extLst>
          </p:cNvPr>
          <p:cNvSpPr>
            <a:spLocks noGrp="1"/>
          </p:cNvSpPr>
          <p:nvPr>
            <p:ph type="title"/>
          </p:nvPr>
        </p:nvSpPr>
        <p:spPr>
          <a:xfrm>
            <a:off x="839788" y="457200"/>
            <a:ext cx="3932237" cy="1600200"/>
          </a:xfrm>
        </p:spPr>
        <p:txBody>
          <a:bodyPr/>
          <a:lstStyle/>
          <a:p>
            <a:pPr lvl="0" indent="0" marL="0">
              <a:buNone/>
            </a:pPr>
            <a:r>
              <a:rPr/>
              <a:t>Example: Bayesian linear regression model</a:t>
            </a:r>
          </a:p>
        </p:txBody>
      </p:sp>
      <p:sp>
        <p:nvSpPr>
          <p:cNvPr id="4" name="Text Placeholder 3">
            <a:extLst>
              <a:ext uri="{FF2B5EF4-FFF2-40B4-BE49-F238E27FC236}">
                <a16:creationId xmlns:a16="http://schemas.microsoft.com/office/drawing/2014/main" id="{F6C278EB-CD3C-4569-8B41-D3DDD3B4004E}"/>
              </a:ext>
            </a:extLst>
          </p:cNvPr>
          <p:cNvSpPr>
            <a:spLocks noGrp="1"/>
          </p:cNvSpPr>
          <p:nvPr>
            <p:ph idx="2" sz="half" type="body"/>
          </p:nvPr>
        </p:nvSpPr>
        <p:spPr/>
        <p:txBody>
          <a:bodyPr/>
          <a:lstStyle/>
          <a:p>
            <a:pPr lvl="0" indent="0">
              <a:buNone/>
            </a:pPr>
            <a:r>
              <a:rPr>
                <a:solidFill>
                  <a:srgbClr val="5E5E5E"/>
                </a:solidFill>
                <a:latin typeface="Courier"/>
              </a:rPr>
              <a:t># check trace plot, empirical posterior distribution, potential scale reduction factor</a:t>
            </a:r>
            <a:br/>
            <a:r>
              <a:rPr>
                <a:solidFill>
                  <a:srgbClr val="4758AB"/>
                </a:solidFill>
                <a:latin typeface="Courier"/>
              </a:rPr>
              <a:t>par</a:t>
            </a:r>
            <a:r>
              <a:rPr>
                <a:solidFill>
                  <a:srgbClr val="003B4F"/>
                </a:solidFill>
                <a:latin typeface="Courier"/>
              </a:rPr>
              <a:t>(</a:t>
            </a:r>
            <a:r>
              <a:rPr>
                <a:solidFill>
                  <a:srgbClr val="657422"/>
                </a:solidFill>
                <a:latin typeface="Courier"/>
              </a:rPr>
              <a:t>mfrow=</a:t>
            </a:r>
            <a:r>
              <a:rPr>
                <a:solidFill>
                  <a:srgbClr val="4758AB"/>
                </a:solidFill>
                <a:latin typeface="Courier"/>
              </a:rPr>
              <a:t>c</a:t>
            </a:r>
            <a:r>
              <a:rPr>
                <a:solidFill>
                  <a:srgbClr val="003B4F"/>
                </a:solidFill>
                <a:latin typeface="Courier"/>
              </a:rPr>
              <a:t>(</a:t>
            </a:r>
            <a:r>
              <a:rPr>
                <a:solidFill>
                  <a:srgbClr val="AD0000"/>
                </a:solidFill>
                <a:latin typeface="Courier"/>
              </a:rPr>
              <a:t>2</a:t>
            </a:r>
            <a:r>
              <a:rPr>
                <a:solidFill>
                  <a:srgbClr val="003B4F"/>
                </a:solidFill>
                <a:latin typeface="Courier"/>
              </a:rPr>
              <a:t>,</a:t>
            </a:r>
            <a:r>
              <a:rPr>
                <a:solidFill>
                  <a:srgbClr val="AD0000"/>
                </a:solidFill>
                <a:latin typeface="Courier"/>
              </a:rPr>
              <a:t>5</a:t>
            </a:r>
            <a:r>
              <a:rPr>
                <a:solidFill>
                  <a:srgbClr val="003B4F"/>
                </a:solidFill>
                <a:latin typeface="Courier"/>
              </a:rPr>
              <a:t>))</a:t>
            </a:r>
            <a:br/>
            <a:br/>
            <a:r>
              <a:rPr>
                <a:solidFill>
                  <a:srgbClr val="4758AB"/>
                </a:solidFill>
                <a:latin typeface="Courier"/>
              </a:rPr>
              <a:t>traceplot</a:t>
            </a:r>
            <a:r>
              <a:rPr>
                <a:solidFill>
                  <a:srgbClr val="003B4F"/>
                </a:solidFill>
                <a:latin typeface="Courier"/>
              </a:rPr>
              <a:t>(parsPosterior)</a:t>
            </a:r>
            <a:br/>
            <a:r>
              <a:rPr>
                <a:solidFill>
                  <a:srgbClr val="4758AB"/>
                </a:solidFill>
                <a:latin typeface="Courier"/>
              </a:rPr>
              <a:t>densplot</a:t>
            </a:r>
            <a:r>
              <a:rPr>
                <a:solidFill>
                  <a:srgbClr val="003B4F"/>
                </a:solidFill>
                <a:latin typeface="Courier"/>
              </a:rPr>
              <a:t>(parsPosterior)</a:t>
            </a:r>
          </a:p>
        </p:txBody>
      </p:sp>
      <p:pic>
        <p:nvPicPr>
          <p:cNvPr descr="Chanco_STA623_BDA_2025_Henrion_Session5_files/figure-pptx/unnamed-chunk-9-1.png" id="0" name="Picture 1"/>
          <p:cNvPicPr>
            <a:picLocks noGrp="1" noChangeAspect="1"/>
          </p:cNvPicPr>
          <p:nvPr/>
        </p:nvPicPr>
        <p:blipFill>
          <a:blip r:embed="rId2"/>
          <a:stretch>
            <a:fillRect/>
          </a:stretch>
        </p:blipFill>
        <p:spPr bwMode="auto">
          <a:xfrm>
            <a:off x="5181600" y="1676400"/>
            <a:ext cx="6172200" cy="3467100"/>
          </a:xfrm>
          <a:prstGeom prst="rect">
            <a:avLst/>
          </a:prstGeom>
          <a:noFill/>
          <a:ln w="9525">
            <a:noFill/>
            <a:headEnd/>
            <a:tailEnd/>
          </a:ln>
        </p:spPr>
      </p:pic>
      <p:sp>
        <p:nvSpPr>
          <p:cNvPr id="7" name="Slide Number Placeholder 6">
            <a:extLst>
              <a:ext uri="{FF2B5EF4-FFF2-40B4-BE49-F238E27FC236}">
                <a16:creationId xmlns:a16="http://schemas.microsoft.com/office/drawing/2014/main" id="{14DD33D4-F2B4-4E27-98BD-BC92728343CB}"/>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Example: Bayesian linear regression model</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a:buNone/>
            </a:pPr>
            <a:r>
              <a:rPr>
                <a:solidFill>
                  <a:srgbClr val="4758AB"/>
                </a:solidFill>
                <a:latin typeface="Courier"/>
              </a:rPr>
              <a:t>gelman.diag</a:t>
            </a:r>
            <a:r>
              <a:rPr>
                <a:solidFill>
                  <a:srgbClr val="003B4F"/>
                </a:solidFill>
                <a:latin typeface="Courier"/>
              </a:rPr>
              <a:t>(parsPosterior)</a:t>
            </a:r>
          </a:p>
          <a:p>
            <a:pPr lvl="0" indent="0">
              <a:buNone/>
            </a:pPr>
            <a:r>
              <a:rPr>
                <a:latin typeface="Courier"/>
              </a:rPr>
              <a:t>Potential scale reduction factors:
      Point est. Upper C.I.
b0          1.01       1.03
b1          1.00       1.00
b2          1.01       1.03
b3          1.00       1.01
sigma       1.00       1.00
Multivariate psrf
1.01</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Example: Bayesian linear regression model</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a:buNone/>
            </a:pPr>
            <a:r>
              <a:rPr>
                <a:solidFill>
                  <a:srgbClr val="4758AB"/>
                </a:solidFill>
                <a:latin typeface="Courier"/>
              </a:rPr>
              <a:t>effectiveSize</a:t>
            </a:r>
            <a:r>
              <a:rPr>
                <a:solidFill>
                  <a:srgbClr val="003B4F"/>
                </a:solidFill>
                <a:latin typeface="Courier"/>
              </a:rPr>
              <a:t>(parsPosterior)</a:t>
            </a:r>
          </a:p>
          <a:p>
            <a:pPr lvl="0" indent="0">
              <a:buNone/>
            </a:pPr>
            <a:r>
              <a:rPr>
                <a:latin typeface="Courier"/>
              </a:rPr>
              <a:t>       b0        b1        b2        b3     sigma 
 559.5317 8599.6708  959.9527  901.1931 7513.6723 </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Example: Bayesian linear regression model</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a:buNone/>
            </a:pPr>
            <a:r>
              <a:rPr>
                <a:solidFill>
                  <a:srgbClr val="5E5E5E"/>
                </a:solidFill>
                <a:latin typeface="Courier"/>
              </a:rPr>
              <a:t># posterior mean estimate</a:t>
            </a:r>
            <a:br/>
            <a:r>
              <a:rPr>
                <a:solidFill>
                  <a:srgbClr val="4758AB"/>
                </a:solidFill>
                <a:latin typeface="Courier"/>
              </a:rPr>
              <a:t>summary</a:t>
            </a:r>
            <a:r>
              <a:rPr>
                <a:solidFill>
                  <a:srgbClr val="003B4F"/>
                </a:solidFill>
                <a:latin typeface="Courier"/>
              </a:rPr>
              <a:t>(parsPosterior)</a:t>
            </a:r>
            <a:r>
              <a:rPr>
                <a:solidFill>
                  <a:srgbClr val="5E5E5E"/>
                </a:solidFill>
                <a:latin typeface="Courier"/>
              </a:rPr>
              <a:t>$</a:t>
            </a:r>
            <a:r>
              <a:rPr>
                <a:solidFill>
                  <a:srgbClr val="003B4F"/>
                </a:solidFill>
                <a:latin typeface="Courier"/>
              </a:rPr>
              <a:t>statistics[,</a:t>
            </a:r>
            <a:r>
              <a:rPr>
                <a:solidFill>
                  <a:srgbClr val="20794D"/>
                </a:solidFill>
                <a:latin typeface="Courier"/>
              </a:rPr>
              <a:t>"Mean"</a:t>
            </a:r>
            <a:r>
              <a:rPr>
                <a:solidFill>
                  <a:srgbClr val="003B4F"/>
                </a:solidFill>
                <a:latin typeface="Courier"/>
              </a:rPr>
              <a:t>]</a:t>
            </a:r>
            <a:br/>
            <a:r>
              <a:rPr i="1">
                <a:solidFill>
                  <a:srgbClr val="5E5E5E"/>
                </a:solidFill>
                <a:latin typeface="Courier"/>
              </a:rPr>
              <a:t>##        b0        b1        b2        b3     sigma </a:t>
            </a:r>
            <a:br/>
            <a:r>
              <a:rPr i="1">
                <a:solidFill>
                  <a:srgbClr val="5E5E5E"/>
                </a:solidFill>
                <a:latin typeface="Courier"/>
              </a:rPr>
              <a:t>## 5.4512950 0.9515548 0.1977067 0.1037935 0.7542105</a:t>
            </a:r>
          </a:p>
          <a:p>
            <a:pPr lvl="0" indent="0">
              <a:buNone/>
            </a:pPr>
            <a:r>
              <a:rPr>
                <a:solidFill>
                  <a:srgbClr val="5E5E5E"/>
                </a:solidFill>
                <a:latin typeface="Courier"/>
              </a:rPr>
              <a:t># posterior quantile based 95% credible interval</a:t>
            </a:r>
            <a:br/>
            <a:r>
              <a:rPr>
                <a:solidFill>
                  <a:srgbClr val="4758AB"/>
                </a:solidFill>
                <a:latin typeface="Courier"/>
              </a:rPr>
              <a:t>summary</a:t>
            </a:r>
            <a:r>
              <a:rPr>
                <a:solidFill>
                  <a:srgbClr val="003B4F"/>
                </a:solidFill>
                <a:latin typeface="Courier"/>
              </a:rPr>
              <a:t>(parsPosterior)</a:t>
            </a:r>
            <a:r>
              <a:rPr>
                <a:solidFill>
                  <a:srgbClr val="5E5E5E"/>
                </a:solidFill>
                <a:latin typeface="Courier"/>
              </a:rPr>
              <a:t>$</a:t>
            </a:r>
            <a:r>
              <a:rPr>
                <a:solidFill>
                  <a:srgbClr val="003B4F"/>
                </a:solidFill>
                <a:latin typeface="Courier"/>
              </a:rPr>
              <a:t>quantiles[,</a:t>
            </a:r>
            <a:r>
              <a:rPr>
                <a:solidFill>
                  <a:srgbClr val="4758AB"/>
                </a:solidFill>
                <a:latin typeface="Courier"/>
              </a:rPr>
              <a:t>c</a:t>
            </a:r>
            <a:r>
              <a:rPr>
                <a:solidFill>
                  <a:srgbClr val="003B4F"/>
                </a:solidFill>
                <a:latin typeface="Courier"/>
              </a:rPr>
              <a:t>(</a:t>
            </a:r>
            <a:r>
              <a:rPr>
                <a:solidFill>
                  <a:srgbClr val="20794D"/>
                </a:solidFill>
                <a:latin typeface="Courier"/>
              </a:rPr>
              <a:t>"2.5%"</a:t>
            </a:r>
            <a:r>
              <a:rPr>
                <a:solidFill>
                  <a:srgbClr val="003B4F"/>
                </a:solidFill>
                <a:latin typeface="Courier"/>
              </a:rPr>
              <a:t>,</a:t>
            </a:r>
            <a:r>
              <a:rPr>
                <a:solidFill>
                  <a:srgbClr val="20794D"/>
                </a:solidFill>
                <a:latin typeface="Courier"/>
              </a:rPr>
              <a:t>"97.5%"</a:t>
            </a:r>
            <a:r>
              <a:rPr>
                <a:solidFill>
                  <a:srgbClr val="003B4F"/>
                </a:solidFill>
                <a:latin typeface="Courier"/>
              </a:rPr>
              <a:t>)]</a:t>
            </a:r>
          </a:p>
          <a:p>
            <a:pPr lvl="0" indent="0">
              <a:buNone/>
            </a:pPr>
            <a:r>
              <a:rPr>
                <a:latin typeface="Courier"/>
              </a:rPr>
              <a:t>            2.5%     97.5%
b0     4.1083535 6.7691517
b1     0.5023994 1.4010345
b2    -0.2759913 0.6807954
b3     0.0567035 0.1494124
sigma  0.6166397 0.9308013</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Example: Bayesian linear regression model</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The </a:t>
            </a:r>
            <a:r>
              <a:rPr>
                <a:latin typeface="Courier"/>
              </a:rPr>
              <a:t>MCMCvis</a:t>
            </a:r>
            <a:r>
              <a:rPr/>
              <a:t> package provides a way to combine the parameter summaries with parameter-specific diagnostics:</a:t>
            </a:r>
          </a:p>
          <a:p>
            <a:pPr lvl="0" indent="0">
              <a:buNone/>
            </a:pPr>
            <a:r>
              <a:rPr>
                <a:solidFill>
                  <a:srgbClr val="4758AB"/>
                </a:solidFill>
                <a:latin typeface="Courier"/>
              </a:rPr>
              <a:t>MCMCsummary</a:t>
            </a:r>
            <a:r>
              <a:rPr>
                <a:solidFill>
                  <a:srgbClr val="003B4F"/>
                </a:solidFill>
                <a:latin typeface="Courier"/>
              </a:rPr>
              <a:t>(parsPosterior)</a:t>
            </a:r>
          </a:p>
          <a:p>
            <a:pPr lvl="0" indent="0">
              <a:buNone/>
            </a:pPr>
            <a:r>
              <a:rPr>
                <a:latin typeface="Courier"/>
              </a:rPr>
              <a:t>           mean         sd       2.5%       50%     97.5% Rhat n.eff
b0    5.4512950 0.67978300  4.1083535 5.4460185 6.7691517 1.01   560
b1    0.9515548 0.22849428  0.5023994 0.9510276 1.4010345 1.00  8600
b2    0.1977067 0.24195086 -0.2759913 0.1992354 0.6807954 1.01   960
b3    0.1037935 0.02350058  0.0567035 0.1037339 0.1494124 1.00   901
sigma 0.7542105 0.07993037  0.6166397 0.7470167 0.9308013 1.00  7514</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Example: Bayesian linear regression model</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Note that you can access all the individuals MCMC samples: </a:t>
            </a:r>
            <a:r>
              <a:rPr>
                <a:latin typeface="Courier"/>
              </a:rPr>
              <a:t>parsPosterior</a:t>
            </a:r>
            <a:r>
              <a:rPr/>
              <a:t> is a list with 4 elements, 1 for each chain. Each element is simply a data frame with a column for every variable in the </a:t>
            </a:r>
            <a:r>
              <a:rPr>
                <a:latin typeface="Courier"/>
              </a:rPr>
              <a:t>variable.names</a:t>
            </a:r>
            <a:r>
              <a:rPr/>
              <a:t> argument and the number of rows corresponds to </a:t>
            </a:r>
            <a:r>
              <a:rPr>
                <a:latin typeface="Courier"/>
              </a:rPr>
              <a:t>n.iter</a:t>
            </a:r>
            <a:r>
              <a:rPr/>
              <a:t>/</a:t>
            </a:r>
            <a:r>
              <a:rPr>
                <a:latin typeface="Courier"/>
              </a:rPr>
              <a:t>thin</a:t>
            </a:r>
            <a:r>
              <a:rPr/>
              <a:t>.</a:t>
            </a:r>
          </a:p>
          <a:p>
            <a:pPr lvl="0" indent="0" marL="0">
              <a:buNone/>
            </a:pPr>
            <a:r>
              <a:rPr/>
              <a:t>Use this to produce your own trace and histogram plots, compute various statistics of the parameters etc!</a:t>
            </a:r>
          </a:p>
          <a:p>
            <a:pPr lvl="0" indent="0">
              <a:buNone/>
            </a:pPr>
            <a:r>
              <a:rPr>
                <a:solidFill>
                  <a:srgbClr val="003B4F"/>
                </a:solidFill>
                <a:latin typeface="Courier"/>
              </a:rPr>
              <a:t>parsPosterior[[</a:t>
            </a:r>
            <a:r>
              <a:rPr>
                <a:solidFill>
                  <a:srgbClr val="AD0000"/>
                </a:solidFill>
                <a:latin typeface="Courier"/>
              </a:rPr>
              <a:t>1</a:t>
            </a:r>
            <a:r>
              <a:rPr>
                <a:solidFill>
                  <a:srgbClr val="003B4F"/>
                </a:solidFill>
                <a:latin typeface="Courier"/>
              </a:rPr>
              <a:t>]][</a:t>
            </a:r>
            <a:r>
              <a:rPr>
                <a:solidFill>
                  <a:srgbClr val="AD0000"/>
                </a:solidFill>
                <a:latin typeface="Courier"/>
              </a:rPr>
              <a:t>1</a:t>
            </a:r>
            <a:r>
              <a:rPr>
                <a:solidFill>
                  <a:srgbClr val="5E5E5E"/>
                </a:solidFill>
                <a:latin typeface="Courier"/>
              </a:rPr>
              <a:t>:</a:t>
            </a:r>
            <a:r>
              <a:rPr>
                <a:solidFill>
                  <a:srgbClr val="AD0000"/>
                </a:solidFill>
                <a:latin typeface="Courier"/>
              </a:rPr>
              <a:t>10</a:t>
            </a:r>
            <a:r>
              <a:rPr>
                <a:solidFill>
                  <a:srgbClr val="003B4F"/>
                </a:solidFill>
                <a:latin typeface="Courier"/>
              </a:rPr>
              <a:t>,]</a:t>
            </a:r>
            <a:br/>
            <a:r>
              <a:rPr i="1">
                <a:solidFill>
                  <a:srgbClr val="5E5E5E"/>
                </a:solidFill>
                <a:latin typeface="Courier"/>
              </a:rPr>
              <a:t>##             b0        b1          b2         b3     sigma</a:t>
            </a:r>
            <a:br/>
            <a:r>
              <a:rPr i="1">
                <a:solidFill>
                  <a:srgbClr val="5E5E5E"/>
                </a:solidFill>
                <a:latin typeface="Courier"/>
              </a:rPr>
              <a:t>##  [1,] 5.556194 0.7622882 0.006818571 0.08196353 0.7354032</a:t>
            </a:r>
            <a:br/>
            <a:r>
              <a:rPr i="1">
                <a:solidFill>
                  <a:srgbClr val="5E5E5E"/>
                </a:solidFill>
                <a:latin typeface="Courier"/>
              </a:rPr>
              <a:t>##  [2,] 5.649104 0.8770670 0.056329434 0.07998191 0.8296416</a:t>
            </a:r>
            <a:br/>
            <a:r>
              <a:rPr i="1">
                <a:solidFill>
                  <a:srgbClr val="5E5E5E"/>
                </a:solidFill>
                <a:latin typeface="Courier"/>
              </a:rPr>
              <a:t>##  [3,] 5.845487 0.5654574 0.014918379 0.08356947 0.8296416</a:t>
            </a:r>
            <a:br/>
            <a:r>
              <a:rPr i="1">
                <a:solidFill>
                  <a:srgbClr val="5E5E5E"/>
                </a:solidFill>
                <a:latin typeface="Courier"/>
              </a:rPr>
              <a:t>##  [4,] 5.593312 1.0234984 0.182497236 0.09136098 0.6499593</a:t>
            </a:r>
            <a:br/>
            <a:r>
              <a:rPr i="1">
                <a:solidFill>
                  <a:srgbClr val="5E5E5E"/>
                </a:solidFill>
                <a:latin typeface="Courier"/>
              </a:rPr>
              <a:t>##  [5,] 5.689520 1.1160244 0.201338173 0.08989110 0.6499593</a:t>
            </a:r>
            <a:br/>
            <a:r>
              <a:rPr i="1">
                <a:solidFill>
                  <a:srgbClr val="5E5E5E"/>
                </a:solidFill>
                <a:latin typeface="Courier"/>
              </a:rPr>
              <a:t>##  [6,] 5.782594 0.8341678 0.139319639 0.08703490 0.6499593</a:t>
            </a:r>
            <a:br/>
            <a:r>
              <a:rPr i="1">
                <a:solidFill>
                  <a:srgbClr val="5E5E5E"/>
                </a:solidFill>
                <a:latin typeface="Courier"/>
              </a:rPr>
              <a:t>##  [7,] 5.684924 1.0392181 0.086439855 0.08310488 0.8036415</a:t>
            </a:r>
            <a:br/>
            <a:r>
              <a:rPr i="1">
                <a:solidFill>
                  <a:srgbClr val="5E5E5E"/>
                </a:solidFill>
                <a:latin typeface="Courier"/>
              </a:rPr>
              <a:t>##  [8,] 5.748479 0.5939684 0.074928230 0.08508148 0.7925079</a:t>
            </a:r>
            <a:br/>
            <a:r>
              <a:rPr i="1">
                <a:solidFill>
                  <a:srgbClr val="5E5E5E"/>
                </a:solidFill>
                <a:latin typeface="Courier"/>
              </a:rPr>
              <a:t>##  [9,] 6.043985 0.5271855 0.228664027 0.08500948 0.7925079</a:t>
            </a:r>
            <a:br/>
            <a:r>
              <a:rPr i="1">
                <a:solidFill>
                  <a:srgbClr val="5E5E5E"/>
                </a:solidFill>
                <a:latin typeface="Courier"/>
              </a:rPr>
              <a:t>## [10,] 6.116821 0.8140915 0.414385238 0.09293210 0.7925079</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Posterior predictive checks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More fundamental than the MCMC diagnostics, we also need to make sure the model itself is suitable for the data.</a:t>
                </a:r>
              </a:p>
              <a:p>
                <a:pPr lvl="0" indent="0" marL="0">
                  <a:buNone/>
                </a:pPr>
                <a:r>
                  <a:rPr/>
                  <a:t>In general there can be 2 main reasons why a Bayesian model may not fit well:</a:t>
                </a:r>
              </a:p>
              <a:p>
                <a:pPr lvl="0" indent="0" marL="0">
                  <a:buNone/>
                </a:pPr>
                <a14:m>
                  <m:oMathPara xmlns:m="http://schemas.openxmlformats.org/officeDocument/2006/math">
                    <m:oMathParaPr>
                      <m:jc m:val="center"/>
                    </m:oMathParaPr>
                    <m:oMath>
                      <m:r>
                        <m:t> </m:t>
                      </m:r>
                    </m:oMath>
                  </m:oMathPara>
                </a14:m>
              </a:p>
              <a:p>
                <a:pPr lvl="0" indent="-457200" marL="457200">
                  <a:buAutoNum type="arabicPeriod"/>
                </a:pPr>
                <a:r>
                  <a:rPr/>
                  <a:t>Miss-specified prior: typically too strong a prior that conflicts with the observed data.</a:t>
                </a:r>
              </a:p>
              <a:p>
                <a:pPr lvl="0" indent="-457200" marL="457200">
                  <a:buAutoNum type="arabicPeriod"/>
                </a:pPr>
                <a:r>
                  <a:rPr/>
                  <a:t>Miss-specified sampling model: some of the model assumptions are not met by the data.</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Posterior predictive checks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The Bayesian paradigm, unlike the frequentist pardigm, provides a very general framework for checking model assumptions: </a:t>
                </a:r>
                <a:r>
                  <a:rPr b="1"/>
                  <a:t>posterior predictive checks</a:t>
                </a:r>
                <a:r>
                  <a:rPr/>
                  <a:t>.</a:t>
                </a:r>
              </a:p>
              <a:p>
                <a:pPr lvl="0" indent="0" marL="0">
                  <a:buNone/>
                </a:pPr>
                <a14:m>
                  <m:oMathPara xmlns:m="http://schemas.openxmlformats.org/officeDocument/2006/math">
                    <m:oMathParaPr>
                      <m:jc m:val="center"/>
                    </m:oMathParaPr>
                    <m:oMath>
                      <m:r>
                        <m:t> </m:t>
                      </m:r>
                    </m:oMath>
                  </m:oMathPara>
                </a14:m>
              </a:p>
              <a:p>
                <a:pPr lvl="0" indent="0" marL="0">
                  <a:buNone/>
                </a:pPr>
                <a:r>
                  <a:rPr/>
                  <a:t>The idea is simple, but powerful:</a:t>
                </a:r>
              </a:p>
              <a:p>
                <a:pPr lvl="0"/>
                <a:r>
                  <a:rPr/>
                  <a:t>Simulate data from the posterior predictive distribution.</a:t>
                </a:r>
              </a:p>
              <a:p>
                <a:pPr lvl="0"/>
                <a:r>
                  <a:rPr/>
                  <a:t>Compare this to the observed data.</a:t>
                </a:r>
              </a:p>
              <a:p>
                <a:pPr lvl="1"/>
                <a:r>
                  <a:rPr/>
                  <a:t>Define a statistic that allows checking a model assumption.</a:t>
                </a:r>
              </a:p>
              <a:p>
                <a:pPr lvl="1"/>
                <a:r>
                  <a:rPr/>
                  <a:t>Compute this for the observed data and then for a large number of simulated datasets.</a:t>
                </a:r>
              </a:p>
              <a:p>
                <a:pPr lvl="1"/>
                <a:r>
                  <a:rPr/>
                  <a:t>Compute the proportion of times that the statistic estimates from the predicted data are as extreme as the one from the observed data – if this is too low it can indicate a violated assumption.</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Notation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a14:m>
                  <m:oMath xmlns:m="http://schemas.openxmlformats.org/officeDocument/2006/math">
                    <m:r>
                      <m:t>X</m:t>
                    </m:r>
                    <m:r>
                      <m:rPr>
                        <m:sty m:val="p"/>
                      </m:rPr>
                      <m:t>,</m:t>
                    </m:r>
                    <m:r>
                      <m:t>Y</m:t>
                    </m:r>
                    <m:r>
                      <m:rPr>
                        <m:sty m:val="p"/>
                      </m:rPr>
                      <m:t>,</m:t>
                    </m:r>
                    <m:r>
                      <m:t>Z</m:t>
                    </m:r>
                  </m:oMath>
                </a14:m>
                <a:r>
                  <a:rPr/>
                  <a:t> - random variables</a:t>
                </a:r>
              </a:p>
              <a:p>
                <a:pPr lvl="0"/>
                <a14:m>
                  <m:oMath xmlns:m="http://schemas.openxmlformats.org/officeDocument/2006/math">
                    <m:r>
                      <m:t>x</m:t>
                    </m:r>
                    <m:r>
                      <m:rPr>
                        <m:sty m:val="p"/>
                      </m:rPr>
                      <m:t>,</m:t>
                    </m:r>
                    <m:r>
                      <m:t>y</m:t>
                    </m:r>
                    <m:r>
                      <m:rPr>
                        <m:sty m:val="p"/>
                      </m:rPr>
                      <m:t>,</m:t>
                    </m:r>
                    <m:r>
                      <m:t>z</m:t>
                    </m:r>
                  </m:oMath>
                </a14:m>
                <a:r>
                  <a:rPr/>
                  <a:t> - measured / observed values</a:t>
                </a:r>
              </a:p>
              <a:p>
                <a:pPr lvl="0"/>
                <a14:m>
                  <m:oMath xmlns:m="http://schemas.openxmlformats.org/officeDocument/2006/math">
                    <m:acc>
                      <m:accPr>
                        <m:chr m:val="‾"/>
                      </m:accPr>
                      <m:e>
                        <m:r>
                          <m:t>X</m:t>
                        </m:r>
                      </m:e>
                    </m:acc>
                  </m:oMath>
                </a14:m>
                <a:r>
                  <a:rPr/>
                  <a:t>, </a:t>
                </a:r>
                <a14:m>
                  <m:oMath xmlns:m="http://schemas.openxmlformats.org/officeDocument/2006/math">
                    <m:acc>
                      <m:accPr>
                        <m:chr m:val="‾"/>
                      </m:accPr>
                      <m:e>
                        <m:r>
                          <m:t>Y</m:t>
                        </m:r>
                      </m:e>
                    </m:acc>
                    <m:r>
                      <m:rPr>
                        <m:sty m:val="p"/>
                      </m:rPr>
                      <m:t>,</m:t>
                    </m:r>
                    <m:acc>
                      <m:accPr>
                        <m:chr m:val="‾"/>
                      </m:accPr>
                      <m:e>
                        <m:r>
                          <m:t>Z</m:t>
                        </m:r>
                      </m:e>
                    </m:acc>
                  </m:oMath>
                </a14:m>
                <a:r>
                  <a:rPr/>
                  <a:t> - sample mean estimators for X, Y, Z</a:t>
                </a:r>
              </a:p>
              <a:p>
                <a:pPr lvl="0"/>
                <a14:m>
                  <m:oMath xmlns:m="http://schemas.openxmlformats.org/officeDocument/2006/math">
                    <m:acc>
                      <m:accPr>
                        <m:chr m:val="‾"/>
                      </m:accPr>
                      <m:e>
                        <m:r>
                          <m:t>x</m:t>
                        </m:r>
                      </m:e>
                    </m:acc>
                  </m:oMath>
                </a14:m>
                <a:r>
                  <a:rPr/>
                  <a:t>, </a:t>
                </a:r>
                <a14:m>
                  <m:oMath xmlns:m="http://schemas.openxmlformats.org/officeDocument/2006/math">
                    <m:acc>
                      <m:accPr>
                        <m:chr m:val="‾"/>
                      </m:accPr>
                      <m:e>
                        <m:r>
                          <m:t>y</m:t>
                        </m:r>
                      </m:e>
                    </m:acc>
                    <m:r>
                      <m:rPr>
                        <m:sty m:val="p"/>
                      </m:rPr>
                      <m:t>,</m:t>
                    </m:r>
                    <m:acc>
                      <m:accPr>
                        <m:chr m:val="‾"/>
                      </m:accPr>
                      <m:e>
                        <m:r>
                          <m:t>z</m:t>
                        </m:r>
                      </m:e>
                    </m:acc>
                  </m:oMath>
                </a14:m>
                <a:r>
                  <a:rPr/>
                  <a:t> - sample mean estimates of X, Y, Z</a:t>
                </a:r>
              </a:p>
              <a:p>
                <a:pPr lvl="0"/>
                <a14:m>
                  <m:oMath xmlns:m="http://schemas.openxmlformats.org/officeDocument/2006/math">
                    <m:acc>
                      <m:accPr>
                        <m:chr m:val="̂"/>
                      </m:accPr>
                      <m:e>
                        <m:r>
                          <m:t>T</m:t>
                        </m:r>
                      </m:e>
                    </m:acc>
                  </m:oMath>
                </a14:m>
                <a:r>
                  <a:rPr/>
                  <a:t>, </a:t>
                </a:r>
                <a14:m>
                  <m:oMath xmlns:m="http://schemas.openxmlformats.org/officeDocument/2006/math">
                    <m:acc>
                      <m:accPr>
                        <m:chr m:val="̂"/>
                      </m:accPr>
                      <m:e>
                        <m:r>
                          <m:t>t</m:t>
                        </m:r>
                      </m:e>
                    </m:acc>
                  </m:oMath>
                </a14:m>
                <a:r>
                  <a:rPr/>
                  <a:t> - given a statistic T, estimator and estimate of T</a:t>
                </a:r>
              </a:p>
              <a:p>
                <a:pPr lvl="0"/>
                <a14:m>
                  <m:oMath xmlns:m="http://schemas.openxmlformats.org/officeDocument/2006/math">
                    <m:r>
                      <m:t>P</m:t>
                    </m:r>
                    <m:d>
                      <m:dPr>
                        <m:begChr m:val="("/>
                        <m:endChr m:val=")"/>
                        <m:sepChr m:val=""/>
                        <m:grow/>
                      </m:dPr>
                      <m:e>
                        <m:r>
                          <m:t>A</m:t>
                        </m:r>
                      </m:e>
                    </m:d>
                  </m:oMath>
                </a14:m>
                <a:r>
                  <a:rPr/>
                  <a:t> - probability of an event A occurring</a:t>
                </a:r>
              </a:p>
              <a:p>
                <a:pPr lvl="0"/>
                <a14:m>
                  <m:oMath xmlns:m="http://schemas.openxmlformats.org/officeDocument/2006/math">
                    <m:sSub>
                      <m:e>
                        <m:r>
                          <m:t>f</m:t>
                        </m:r>
                      </m:e>
                      <m:sub>
                        <m:r>
                          <m:t>X</m:t>
                        </m:r>
                      </m:sub>
                    </m:sSub>
                    <m:d>
                      <m:dPr>
                        <m:begChr m:val="("/>
                        <m:endChr m:val=")"/>
                        <m:sepChr m:val=""/>
                        <m:grow/>
                      </m:dPr>
                      <m:e>
                        <m:r>
                          <m:rPr>
                            <m:sty m:val="p"/>
                          </m:rPr>
                          <m:t>.</m:t>
                        </m:r>
                      </m:e>
                    </m:d>
                  </m:oMath>
                </a14:m>
                <a:r>
                  <a:rPr/>
                  <a:t>, </a:t>
                </a:r>
                <a14:m>
                  <m:oMath xmlns:m="http://schemas.openxmlformats.org/officeDocument/2006/math">
                    <m:sSub>
                      <m:e>
                        <m:r>
                          <m:t>f</m:t>
                        </m:r>
                      </m:e>
                      <m:sub>
                        <m:r>
                          <m:t>Y</m:t>
                        </m:r>
                      </m:sub>
                    </m:sSub>
                    <m:d>
                      <m:dPr>
                        <m:begChr m:val="("/>
                        <m:endChr m:val=")"/>
                        <m:sepChr m:val=""/>
                        <m:grow/>
                      </m:dPr>
                      <m:e>
                        <m:r>
                          <m:rPr>
                            <m:sty m:val="p"/>
                          </m:rPr>
                          <m:t>.</m:t>
                        </m:r>
                      </m:e>
                    </m:d>
                    <m:r>
                      <m:rPr>
                        <m:sty m:val="p"/>
                      </m:rPr>
                      <m:t>,</m:t>
                    </m:r>
                    <m:sSub>
                      <m:e>
                        <m:r>
                          <m:t>f</m:t>
                        </m:r>
                      </m:e>
                      <m:sub>
                        <m:r>
                          <m:t>Z</m:t>
                        </m:r>
                      </m:sub>
                    </m:sSub>
                    <m:d>
                      <m:dPr>
                        <m:begChr m:val="("/>
                        <m:endChr m:val=")"/>
                        <m:sepChr m:val=""/>
                        <m:grow/>
                      </m:dPr>
                      <m:e>
                        <m:r>
                          <m:rPr>
                            <m:sty m:val="p"/>
                          </m:rPr>
                          <m:t>.</m:t>
                        </m:r>
                      </m:e>
                    </m:d>
                  </m:oMath>
                </a14:m>
                <a:r>
                  <a:rPr/>
                  <a:t> - probability mass / density functions of X, Y, Z; sometimes </a:t>
                </a:r>
                <a14:m>
                  <m:oMath xmlns:m="http://schemas.openxmlformats.org/officeDocument/2006/math">
                    <m:sSub>
                      <m:e>
                        <m:r>
                          <m:t>p</m:t>
                        </m:r>
                      </m:e>
                      <m:sub>
                        <m:r>
                          <m:t>X</m:t>
                        </m:r>
                      </m:sub>
                    </m:sSub>
                    <m:d>
                      <m:dPr>
                        <m:begChr m:val="("/>
                        <m:endChr m:val=")"/>
                        <m:sepChr m:val=""/>
                        <m:grow/>
                      </m:dPr>
                      <m:e>
                        <m:r>
                          <m:rPr>
                            <m:sty m:val="p"/>
                          </m:rPr>
                          <m:t>.</m:t>
                        </m:r>
                      </m:e>
                    </m:d>
                  </m:oMath>
                </a14:m>
                <a:r>
                  <a:rPr/>
                  <a:t> etc. rather than </a:t>
                </a:r>
                <a14:m>
                  <m:oMath xmlns:m="http://schemas.openxmlformats.org/officeDocument/2006/math">
                    <m:sSub>
                      <m:e>
                        <m:r>
                          <m:t>f</m:t>
                        </m:r>
                      </m:e>
                      <m:sub>
                        <m:r>
                          <m:t>X</m:t>
                        </m:r>
                      </m:sub>
                    </m:sSub>
                    <m:d>
                      <m:dPr>
                        <m:begChr m:val="("/>
                        <m:endChr m:val=")"/>
                        <m:sepChr m:val=""/>
                        <m:grow/>
                      </m:dPr>
                      <m:e>
                        <m:r>
                          <m:rPr>
                            <m:sty m:val="p"/>
                          </m:rPr>
                          <m:t>.</m:t>
                        </m:r>
                      </m:e>
                    </m:d>
                  </m:oMath>
                </a14:m>
              </a:p>
              <a:p>
                <a:pPr lvl="0"/>
                <a:r>
                  <a:rPr/>
                  <a:t>p(.) - used as a shorthand notation for pmfs / pdfs if the use of this is unambiguous (i.e. it is clear which is the random variable)</a:t>
                </a:r>
              </a:p>
              <a:p>
                <a:pPr lvl="0"/>
                <a14:m>
                  <m:oMath xmlns:m="http://schemas.openxmlformats.org/officeDocument/2006/math">
                    <m:r>
                      <m:t>X</m:t>
                    </m:r>
                    <m:r>
                      <m:rPr>
                        <m:sty m:val="p"/>
                      </m:rPr>
                      <m:t>∼</m:t>
                    </m:r>
                    <m:r>
                      <m:t>F</m:t>
                    </m:r>
                  </m:oMath>
                </a14:m>
                <a:r>
                  <a:rPr/>
                  <a:t> - X distributed according to distribution function F</a:t>
                </a:r>
              </a:p>
              <a:p>
                <a:pPr lvl="0"/>
                <a14:m>
                  <m:oMath xmlns:m="http://schemas.openxmlformats.org/officeDocument/2006/math">
                    <m:r>
                      <m:t>E</m:t>
                    </m:r>
                    <m:d>
                      <m:dPr>
                        <m:begChr m:val="["/>
                        <m:endChr m:val="]"/>
                        <m:sepChr m:val=""/>
                        <m:grow/>
                      </m:dPr>
                      <m:e>
                        <m:r>
                          <m:t>X</m:t>
                        </m:r>
                      </m:e>
                    </m:d>
                  </m:oMath>
                </a14:m>
                <a:r>
                  <a:rPr/>
                  <a:t>, </a:t>
                </a:r>
                <a14:m>
                  <m:oMath xmlns:m="http://schemas.openxmlformats.org/officeDocument/2006/math">
                    <m:r>
                      <m:t>E</m:t>
                    </m:r>
                    <m:d>
                      <m:dPr>
                        <m:begChr m:val="["/>
                        <m:endChr m:val="]"/>
                        <m:sepChr m:val=""/>
                        <m:grow/>
                      </m:dPr>
                      <m:e>
                        <m:r>
                          <m:t>Y</m:t>
                        </m:r>
                      </m:e>
                    </m:d>
                  </m:oMath>
                </a14:m>
                <a:r>
                  <a:rPr/>
                  <a:t>, </a:t>
                </a:r>
                <a14:m>
                  <m:oMath xmlns:m="http://schemas.openxmlformats.org/officeDocument/2006/math">
                    <m:r>
                      <m:t>E</m:t>
                    </m:r>
                    <m:d>
                      <m:dPr>
                        <m:begChr m:val="["/>
                        <m:endChr m:val="]"/>
                        <m:sepChr m:val=""/>
                        <m:grow/>
                      </m:dPr>
                      <m:e>
                        <m:r>
                          <m:t>Z</m:t>
                        </m:r>
                      </m:e>
                    </m:d>
                  </m:oMath>
                </a14:m>
                <a:r>
                  <a:rPr/>
                  <a:t>, </a:t>
                </a:r>
                <a14:m>
                  <m:oMath xmlns:m="http://schemas.openxmlformats.org/officeDocument/2006/math">
                    <m:r>
                      <m:t>E</m:t>
                    </m:r>
                    <m:d>
                      <m:dPr>
                        <m:begChr m:val="["/>
                        <m:endChr m:val="]"/>
                        <m:sepChr m:val=""/>
                        <m:grow/>
                      </m:dPr>
                      <m:e>
                        <m:r>
                          <m:t>T</m:t>
                        </m:r>
                      </m:e>
                    </m:d>
                  </m:oMath>
                </a14:m>
                <a:r>
                  <a:rPr/>
                  <a:t> - the expectation of X, Y, Z, T respectively</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Posterior predictive checks - example 1</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Suppose we assume</a:t>
                </a:r>
              </a:p>
              <a:p>
                <a:pPr lvl="0"/>
                <a:r>
                  <a:rPr/>
                  <a:t>A binomial sampling model </a:t>
                </a:r>
                <a14:m>
                  <m:oMath xmlns:m="http://schemas.openxmlformats.org/officeDocument/2006/math">
                    <m:sSub>
                      <m:e>
                        <m:r>
                          <m:t>Y</m:t>
                        </m:r>
                      </m:e>
                      <m:sub>
                        <m:r>
                          <m:t>i</m:t>
                        </m:r>
                      </m:sub>
                    </m:sSub>
                    <m:r>
                      <m:rPr>
                        <m:sty m:val="p"/>
                      </m:rPr>
                      <m:t>∼</m:t>
                    </m:r>
                    <m:r>
                      <m:rPr>
                        <m:nor/>
                        <m:sty m:val="p"/>
                      </m:rPr>
                      <m:t>Bern</m:t>
                    </m:r>
                    <m:d>
                      <m:dPr>
                        <m:begChr m:val="("/>
                        <m:endChr m:val=")"/>
                        <m:sepChr m:val=""/>
                        <m:grow/>
                      </m:dPr>
                      <m:e>
                        <m:r>
                          <m:t>π</m:t>
                        </m:r>
                      </m:e>
                    </m:d>
                  </m:oMath>
                </a14:m>
                <a:r>
                  <a:rPr/>
                  <a:t>.</a:t>
                </a:r>
              </a:p>
              <a:p>
                <a:pPr lvl="0"/>
                <a:r>
                  <a:rPr/>
                  <a:t>A beta prior </a:t>
                </a:r>
                <a14:m>
                  <m:oMath xmlns:m="http://schemas.openxmlformats.org/officeDocument/2006/math">
                    <m:r>
                      <m:t>π</m:t>
                    </m:r>
                    <m:r>
                      <m:rPr>
                        <m:sty m:val="p"/>
                      </m:rPr>
                      <m:t>∼</m:t>
                    </m:r>
                    <m:r>
                      <m:rPr>
                        <m:nor/>
                        <m:sty m:val="p"/>
                      </m:rPr>
                      <m:t>Beta</m:t>
                    </m:r>
                    <m:d>
                      <m:dPr>
                        <m:begChr m:val="("/>
                        <m:endChr m:val=")"/>
                        <m:sepChr m:val=""/>
                        <m:grow/>
                      </m:dPr>
                      <m:e>
                        <m:r>
                          <m:t>200</m:t>
                        </m:r>
                        <m:r>
                          <m:rPr>
                            <m:sty m:val="p"/>
                          </m:rPr>
                          <m:t>,</m:t>
                        </m:r>
                        <m:r>
                          <m:t>50</m:t>
                        </m:r>
                      </m:e>
                    </m:d>
                  </m:oMath>
                </a14:m>
                <a:r>
                  <a:rPr/>
                  <a:t>.</a:t>
                </a:r>
              </a:p>
              <a:p>
                <a:pPr lvl="0" indent="0" marL="0">
                  <a:buNone/>
                </a:pPr>
                <a14:m>
                  <m:oMathPara xmlns:m="http://schemas.openxmlformats.org/officeDocument/2006/math">
                    <m:oMathParaPr>
                      <m:jc m:val="center"/>
                    </m:oMathParaPr>
                    <m:oMath>
                      <m:r>
                        <m:t> </m:t>
                      </m:r>
                    </m:oMath>
                  </m:oMathPara>
                </a14:m>
              </a:p>
              <a:p>
                <a:pPr lvl="0" indent="0" marL="0">
                  <a:buNone/>
                </a:pPr>
                <a:r>
                  <a:rPr/>
                  <a:t>And let’s suppose we observe the following data</a:t>
                </a:r>
              </a:p>
              <a:p>
                <a:pPr lvl="0"/>
                <a14:m>
                  <m:oMath xmlns:m="http://schemas.openxmlformats.org/officeDocument/2006/math">
                    <m:r>
                      <m:t>0</m:t>
                    </m:r>
                    <m:r>
                      <m:rPr>
                        <m:sty m:val="p"/>
                      </m:rPr>
                      <m:t>,</m:t>
                    </m:r>
                    <m:r>
                      <m:t>1</m:t>
                    </m:r>
                    <m:r>
                      <m:rPr>
                        <m:sty m:val="p"/>
                      </m:rPr>
                      <m:t>,</m:t>
                    </m:r>
                    <m:r>
                      <m:t>0</m:t>
                    </m:r>
                    <m:r>
                      <m:rPr>
                        <m:sty m:val="p"/>
                      </m:rPr>
                      <m:t>,</m:t>
                    </m:r>
                    <m:r>
                      <m:t>0</m:t>
                    </m:r>
                    <m:r>
                      <m:rPr>
                        <m:sty m:val="p"/>
                      </m:rPr>
                      <m:t>,</m:t>
                    </m:r>
                    <m:r>
                      <m:t>0</m:t>
                    </m:r>
                    <m:r>
                      <m:rPr>
                        <m:sty m:val="p"/>
                      </m:rPr>
                      <m:t>,</m:t>
                    </m:r>
                    <m:r>
                      <m:t>0</m:t>
                    </m:r>
                    <m:r>
                      <m:rPr>
                        <m:sty m:val="p"/>
                      </m:rPr>
                      <m:t>,</m:t>
                    </m:r>
                    <m:r>
                      <m:t>0</m:t>
                    </m:r>
                    <m:r>
                      <m:rPr>
                        <m:sty m:val="p"/>
                      </m:rPr>
                      <m:t>,</m:t>
                    </m:r>
                    <m:r>
                      <m:t>0</m:t>
                    </m:r>
                    <m:r>
                      <m:rPr>
                        <m:sty m:val="p"/>
                      </m:rPr>
                      <m:t>,</m:t>
                    </m:r>
                    <m:r>
                      <m:t>1</m:t>
                    </m:r>
                    <m:r>
                      <m:rPr>
                        <m:sty m:val="p"/>
                      </m:rPr>
                      <m:t>,</m:t>
                    </m:r>
                    <m:r>
                      <m:t>1</m:t>
                    </m:r>
                    <m:r>
                      <m:rPr>
                        <m:sty m:val="p"/>
                      </m:rPr>
                      <m:t>,</m:t>
                    </m:r>
                    <m:r>
                      <m:t>0</m:t>
                    </m:r>
                    <m:r>
                      <m:rPr>
                        <m:sty m:val="p"/>
                      </m:rPr>
                      <m:t>,</m:t>
                    </m:r>
                    <m:r>
                      <m:t>0</m:t>
                    </m:r>
                    <m:r>
                      <m:rPr>
                        <m:sty m:val="p"/>
                      </m:rPr>
                      <m:t>,</m:t>
                    </m:r>
                    <m:r>
                      <m:t>0</m:t>
                    </m:r>
                    <m:r>
                      <m:rPr>
                        <m:sty m:val="p"/>
                      </m:rPr>
                      <m:t>,</m:t>
                    </m:r>
                    <m:r>
                      <m:t>0</m:t>
                    </m:r>
                    <m:r>
                      <m:rPr>
                        <m:sty m:val="p"/>
                      </m:rPr>
                      <m:t>,</m:t>
                    </m:r>
                    <m:r>
                      <m:t>0</m:t>
                    </m:r>
                  </m:oMath>
                </a14:m>
                <a:r>
                  <a:rPr/>
                  <a:t> (i.e. n=15, k=3)</a:t>
                </a:r>
              </a:p>
              <a:p>
                <a:pPr lvl="0" indent="0" marL="0">
                  <a:buNone/>
                </a:pPr>
                <a:r>
                  <a:rPr/>
                  <a:t>We have seen that the posterior distribution will be </a:t>
                </a:r>
                <a14:m>
                  <m:oMath xmlns:m="http://schemas.openxmlformats.org/officeDocument/2006/math">
                    <m:r>
                      <m:rPr>
                        <m:nor/>
                        <m:sty m:val="p"/>
                      </m:rPr>
                      <m:t>Beta</m:t>
                    </m:r>
                    <m:d>
                      <m:dPr>
                        <m:begChr m:val="("/>
                        <m:endChr m:val=")"/>
                        <m:sepChr m:val=""/>
                        <m:grow/>
                      </m:dPr>
                      <m:e>
                        <m:r>
                          <m:t>200</m:t>
                        </m:r>
                        <m:r>
                          <m:rPr>
                            <m:sty m:val="p"/>
                          </m:rPr>
                          <m:t>+</m:t>
                        </m:r>
                        <m:r>
                          <m:t>3</m:t>
                        </m:r>
                        <m:r>
                          <m:rPr>
                            <m:sty m:val="p"/>
                          </m:rPr>
                          <m:t>,</m:t>
                        </m:r>
                        <m:r>
                          <m:t>50</m:t>
                        </m:r>
                        <m:r>
                          <m:rPr>
                            <m:sty m:val="p"/>
                          </m:rPr>
                          <m:t>+</m:t>
                        </m:r>
                        <m:r>
                          <m:t>15</m:t>
                        </m:r>
                        <m:r>
                          <m:rPr>
                            <m:sty m:val="p"/>
                          </m:rPr>
                          <m:t>−</m:t>
                        </m:r>
                        <m:r>
                          <m:t>3</m:t>
                        </m:r>
                      </m:e>
                    </m:d>
                    <m:r>
                      <m:rPr>
                        <m:sty m:val="p"/>
                      </m:rPr>
                      <m:t>=</m:t>
                    </m:r>
                    <m:r>
                      <m:rPr>
                        <m:nor/>
                        <m:sty m:val="p"/>
                      </m:rPr>
                      <m:t>Beta</m:t>
                    </m:r>
                    <m:d>
                      <m:dPr>
                        <m:begChr m:val="("/>
                        <m:endChr m:val=")"/>
                        <m:sepChr m:val=""/>
                        <m:grow/>
                      </m:dPr>
                      <m:e>
                        <m:r>
                          <m:t>203</m:t>
                        </m:r>
                        <m:r>
                          <m:rPr>
                            <m:sty m:val="p"/>
                          </m:rPr>
                          <m:t>,</m:t>
                        </m:r>
                        <m:r>
                          <m:t>62</m:t>
                        </m:r>
                      </m:e>
                    </m:d>
                  </m:oMath>
                </a14:m>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Posterior predictive checks - example 1</a:t>
            </a:r>
          </a:p>
        </p:txBody>
      </p:sp>
      <p:pic>
        <p:nvPicPr>
          <p:cNvPr descr="Chanco_STA623_BDA_2025_Henrion_Session5_files/figure-pptx/unnamed-chunk-16-1.png" id="0" name="Picture 1"/>
          <p:cNvPicPr>
            <a:picLocks noGrp="1" noChangeAspect="1"/>
          </p:cNvPicPr>
          <p:nvPr/>
        </p:nvPicPr>
        <p:blipFill>
          <a:blip r:embed="rId2"/>
          <a:stretch>
            <a:fillRect/>
          </a:stretch>
        </p:blipFill>
        <p:spPr bwMode="auto">
          <a:xfrm>
            <a:off x="1955800" y="1816100"/>
            <a:ext cx="8280400" cy="4660900"/>
          </a:xfrm>
          <a:prstGeom prst="rect">
            <a:avLst/>
          </a:prstGeom>
          <a:noFill/>
          <a:ln w="9525">
            <a:noFill/>
            <a:headEnd/>
            <a:tailEnd/>
          </a:ln>
        </p:spPr>
      </p:pic>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Posterior predictive checks - example 1</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The posterior predictive distribution is Bernoulli with parameter </a:t>
                </a:r>
                <a14:m>
                  <m:oMath xmlns:m="http://schemas.openxmlformats.org/officeDocument/2006/math">
                    <m:sSub>
                      <m:e>
                        <m:r>
                          <m:t>π</m:t>
                        </m:r>
                      </m:e>
                      <m:sub>
                        <m:r>
                          <m:t>p</m:t>
                        </m:r>
                        <m:r>
                          <m:t>o</m:t>
                        </m:r>
                        <m:r>
                          <m:t>s</m:t>
                        </m:r>
                        <m:r>
                          <m:t>t</m:t>
                        </m:r>
                      </m:sub>
                    </m:sSub>
                  </m:oMath>
                </a14:m>
                <a:r>
                  <a:rPr/>
                  <a:t>:</a:t>
                </a:r>
              </a:p>
              <a:p>
                <a:pPr lvl="0" indent="0" marL="0">
                  <a:buNone/>
                </a:pPr>
                <a14:m>
                  <m:oMathPara xmlns:m="http://schemas.openxmlformats.org/officeDocument/2006/math">
                    <m:oMathParaPr>
                      <m:jc m:val="center"/>
                    </m:oMathParaPr>
                    <m:oMath>
                      <m:r>
                        <m:t> </m:t>
                      </m:r>
                    </m:oMath>
                  </m:oMathPara>
                </a14:m>
              </a:p>
              <a:p>
                <a:pPr lvl="0" indent="0" marL="0">
                  <a:buNone/>
                </a:pPr>
                <a14:m>
                  <m:oMathPara xmlns:m="http://schemas.openxmlformats.org/officeDocument/2006/math">
                    <m:oMathParaPr>
                      <m:jc m:val="center"/>
                    </m:oMathParaPr>
                    <m:oMath>
                      <m:m>
                        <m:mPr>
                          <m:baseJc m:val="center"/>
                          <m:plcHide m:val="on"/>
                          <m:mcs>
                            <m:mc>
                              <m:mcPr>
                                <m:mcJc m:val="right"/>
                                <m:count m:val="1"/>
                              </m:mcPr>
                            </m:mc>
                            <m:mc>
                              <m:mcPr>
                                <m:mcJc m:val="left"/>
                                <m:count m:val="1"/>
                              </m:mcPr>
                            </m:mc>
                          </m:mcs>
                        </m:mPr>
                        <m:mr>
                          <m:e>
                            <m:sSub>
                              <m:e>
                                <m:r>
                                  <m:t>π</m:t>
                                </m:r>
                              </m:e>
                              <m:sub>
                                <m:r>
                                  <m:t>p</m:t>
                                </m:r>
                                <m:r>
                                  <m:t>o</m:t>
                                </m:r>
                                <m:r>
                                  <m:t>s</m:t>
                                </m:r>
                                <m:r>
                                  <m:t>t</m:t>
                                </m:r>
                              </m:sub>
                            </m:sSub>
                          </m:e>
                          <m:e>
                            <m:r>
                              <m:rPr>
                                <m:sty m:val="p"/>
                              </m:rPr>
                              <m:t>=</m:t>
                            </m:r>
                            <m:r>
                              <m:t>p</m:t>
                            </m:r>
                            <m:d>
                              <m:dPr>
                                <m:begChr m:val="("/>
                                <m:endChr m:val=")"/>
                                <m:sepChr m:val=""/>
                                <m:grow/>
                              </m:dPr>
                              <m:e>
                                <m:acc>
                                  <m:accPr>
                                    <m:chr m:val="̃"/>
                                  </m:accPr>
                                  <m:e>
                                    <m:r>
                                      <m:t>Y</m:t>
                                    </m:r>
                                  </m:e>
                                </m:acc>
                                <m:r>
                                  <m:rPr>
                                    <m:sty m:val="p"/>
                                  </m:rPr>
                                  <m:t>=</m:t>
                                </m:r>
                                <m:r>
                                  <m:t>1</m:t>
                                </m:r>
                                <m:r>
                                  <m:rPr>
                                    <m:sty m:val="p"/>
                                  </m:rPr>
                                  <m:t>|</m:t>
                                </m:r>
                                <m:r>
                                  <m:t>n</m:t>
                                </m:r>
                                <m:r>
                                  <m:rPr>
                                    <m:sty m:val="p"/>
                                  </m:rPr>
                                  <m:t>=</m:t>
                                </m:r>
                                <m:r>
                                  <m:t>15</m:t>
                                </m:r>
                                <m:r>
                                  <m:rPr>
                                    <m:sty m:val="p"/>
                                  </m:rPr>
                                  <m:t>,</m:t>
                                </m:r>
                                <m:r>
                                  <m:t>k</m:t>
                                </m:r>
                                <m:r>
                                  <m:rPr>
                                    <m:sty m:val="p"/>
                                  </m:rPr>
                                  <m:t>=</m:t>
                                </m:r>
                                <m:r>
                                  <m:t>3</m:t>
                                </m:r>
                              </m:e>
                            </m:d>
                            <m:r>
                              <m:rPr>
                                <m:sty m:val="p"/>
                              </m:rPr>
                              <m:t>]</m:t>
                            </m:r>
                          </m:e>
                        </m:mr>
                        <m:mr>
                          <m:e/>
                          <m:e>
                            <m:r>
                              <m:rPr>
                                <m:sty m:val="p"/>
                              </m:rPr>
                              <m:t>=</m:t>
                            </m:r>
                            <m:r>
                              <m:rPr>
                                <m:sty m:val="p"/>
                              </m:rPr>
                              <m:t>∫</m:t>
                            </m:r>
                            <m:r>
                              <m:t>p</m:t>
                            </m:r>
                            <m:d>
                              <m:dPr>
                                <m:begChr m:val="("/>
                                <m:endChr m:val=")"/>
                                <m:sepChr m:val=""/>
                                <m:grow/>
                              </m:dPr>
                              <m:e>
                                <m:acc>
                                  <m:accPr>
                                    <m:chr m:val="̃"/>
                                  </m:accPr>
                                  <m:e>
                                    <m:r>
                                      <m:t>Y</m:t>
                                    </m:r>
                                  </m:e>
                                </m:acc>
                                <m:r>
                                  <m:rPr>
                                    <m:sty m:val="p"/>
                                  </m:rPr>
                                  <m:t>=</m:t>
                                </m:r>
                                <m:r>
                                  <m:t>1</m:t>
                                </m:r>
                                <m:r>
                                  <m:rPr>
                                    <m:sty m:val="p"/>
                                  </m:rPr>
                                  <m:t>|</m:t>
                                </m:r>
                                <m:r>
                                  <m:t>π</m:t>
                                </m:r>
                              </m:e>
                            </m:d>
                            <m:r>
                              <m:t>p</m:t>
                            </m:r>
                            <m:d>
                              <m:dPr>
                                <m:begChr m:val="("/>
                                <m:endChr m:val=")"/>
                                <m:sepChr m:val=""/>
                                <m:grow/>
                              </m:dPr>
                              <m:e>
                                <m:r>
                                  <m:t>π</m:t>
                                </m:r>
                                <m:r>
                                  <m:rPr>
                                    <m:sty m:val="p"/>
                                  </m:rPr>
                                  <m:t>|</m:t>
                                </m:r>
                                <m:r>
                                  <m:t>n</m:t>
                                </m:r>
                                <m:r>
                                  <m:rPr>
                                    <m:sty m:val="p"/>
                                  </m:rPr>
                                  <m:t>=</m:t>
                                </m:r>
                                <m:r>
                                  <m:t>15</m:t>
                                </m:r>
                                <m:r>
                                  <m:rPr>
                                    <m:sty m:val="p"/>
                                  </m:rPr>
                                  <m:t>,</m:t>
                                </m:r>
                                <m:r>
                                  <m:t>k</m:t>
                                </m:r>
                                <m:r>
                                  <m:rPr>
                                    <m:sty m:val="p"/>
                                  </m:rPr>
                                  <m:t>=</m:t>
                                </m:r>
                                <m:r>
                                  <m:t>3</m:t>
                                </m:r>
                              </m:e>
                            </m:d>
                            <m:r>
                              <m:t>d</m:t>
                            </m:r>
                            <m:r>
                              <m:t>π</m:t>
                            </m:r>
                          </m:e>
                        </m:mr>
                        <m:mr>
                          <m:e/>
                          <m:e>
                            <m:r>
                              <m:rPr>
                                <m:sty m:val="p"/>
                              </m:rPr>
                              <m:t>=</m:t>
                            </m:r>
                            <m:r>
                              <m:rPr>
                                <m:sty m:val="p"/>
                              </m:rPr>
                              <m:t>∫</m:t>
                            </m:r>
                            <m:r>
                              <m:t>π</m:t>
                            </m:r>
                            <m:f>
                              <m:fPr>
                                <m:type m:val="bar"/>
                              </m:fPr>
                              <m:num>
                                <m:r>
                                  <m:t>Γ</m:t>
                                </m:r>
                                <m:d>
                                  <m:dPr>
                                    <m:begChr m:val="("/>
                                    <m:endChr m:val=")"/>
                                    <m:sepChr m:val=""/>
                                    <m:grow/>
                                  </m:dPr>
                                  <m:e>
                                    <m:r>
                                      <m:t>265</m:t>
                                    </m:r>
                                  </m:e>
                                </m:d>
                              </m:num>
                              <m:den>
                                <m:r>
                                  <m:t>Γ</m:t>
                                </m:r>
                                <m:d>
                                  <m:dPr>
                                    <m:begChr m:val="("/>
                                    <m:endChr m:val=")"/>
                                    <m:sepChr m:val=""/>
                                    <m:grow/>
                                  </m:dPr>
                                  <m:e>
                                    <m:r>
                                      <m:t>203</m:t>
                                    </m:r>
                                  </m:e>
                                </m:d>
                                <m:r>
                                  <m:t>Γ</m:t>
                                </m:r>
                                <m:d>
                                  <m:dPr>
                                    <m:begChr m:val="("/>
                                    <m:endChr m:val=")"/>
                                    <m:sepChr m:val=""/>
                                    <m:grow/>
                                  </m:dPr>
                                  <m:e>
                                    <m:r>
                                      <m:t>62</m:t>
                                    </m:r>
                                  </m:e>
                                </m:d>
                              </m:den>
                            </m:f>
                            <m:sSup>
                              <m:e>
                                <m:r>
                                  <m:t>π</m:t>
                                </m:r>
                              </m:e>
                              <m:sup>
                                <m:r>
                                  <m:t>202</m:t>
                                </m:r>
                              </m:sup>
                            </m:sSup>
                            <m:sSup>
                              <m:e>
                                <m:d>
                                  <m:dPr>
                                    <m:begChr m:val="("/>
                                    <m:endChr m:val=")"/>
                                    <m:sepChr m:val=""/>
                                    <m:grow/>
                                  </m:dPr>
                                  <m:e>
                                    <m:r>
                                      <m:t>1</m:t>
                                    </m:r>
                                    <m:r>
                                      <m:rPr>
                                        <m:sty m:val="p"/>
                                      </m:rPr>
                                      <m:t>−</m:t>
                                    </m:r>
                                    <m:r>
                                      <m:t>π</m:t>
                                    </m:r>
                                  </m:e>
                                </m:d>
                              </m:e>
                              <m:sup>
                                <m:r>
                                  <m:t>61</m:t>
                                </m:r>
                              </m:sup>
                            </m:sSup>
                            <m:r>
                              <m:t>d</m:t>
                            </m:r>
                            <m:r>
                              <m:t>π</m:t>
                            </m:r>
                          </m:e>
                        </m:mr>
                        <m:mr>
                          <m:e/>
                          <m:e>
                            <m:r>
                              <m:rPr>
                                <m:sty m:val="p"/>
                              </m:rPr>
                              <m:t>=</m:t>
                            </m:r>
                            <m:f>
                              <m:fPr>
                                <m:type m:val="bar"/>
                              </m:fPr>
                              <m:num>
                                <m:r>
                                  <m:t>Γ</m:t>
                                </m:r>
                                <m:d>
                                  <m:dPr>
                                    <m:begChr m:val="("/>
                                    <m:endChr m:val=")"/>
                                    <m:sepChr m:val=""/>
                                    <m:grow/>
                                  </m:dPr>
                                  <m:e>
                                    <m:r>
                                      <m:t>265</m:t>
                                    </m:r>
                                  </m:e>
                                </m:d>
                              </m:num>
                              <m:den>
                                <m:r>
                                  <m:t>Γ</m:t>
                                </m:r>
                                <m:d>
                                  <m:dPr>
                                    <m:begChr m:val="("/>
                                    <m:endChr m:val=")"/>
                                    <m:sepChr m:val=""/>
                                    <m:grow/>
                                  </m:dPr>
                                  <m:e>
                                    <m:r>
                                      <m:t>203</m:t>
                                    </m:r>
                                  </m:e>
                                </m:d>
                                <m:r>
                                  <m:t>Γ</m:t>
                                </m:r>
                                <m:d>
                                  <m:dPr>
                                    <m:begChr m:val="("/>
                                    <m:endChr m:val=")"/>
                                    <m:sepChr m:val=""/>
                                    <m:grow/>
                                  </m:dPr>
                                  <m:e>
                                    <m:r>
                                      <m:t>62</m:t>
                                    </m:r>
                                  </m:e>
                                </m:d>
                              </m:den>
                            </m:f>
                            <m:f>
                              <m:fPr>
                                <m:type m:val="bar"/>
                              </m:fPr>
                              <m:num>
                                <m:r>
                                  <m:t>Γ</m:t>
                                </m:r>
                                <m:d>
                                  <m:dPr>
                                    <m:begChr m:val="("/>
                                    <m:endChr m:val=")"/>
                                    <m:sepChr m:val=""/>
                                    <m:grow/>
                                  </m:dPr>
                                  <m:e>
                                    <m:r>
                                      <m:t>204</m:t>
                                    </m:r>
                                  </m:e>
                                </m:d>
                                <m:r>
                                  <m:t>Γ</m:t>
                                </m:r>
                                <m:d>
                                  <m:dPr>
                                    <m:begChr m:val="("/>
                                    <m:endChr m:val=")"/>
                                    <m:sepChr m:val=""/>
                                    <m:grow/>
                                  </m:dPr>
                                  <m:e>
                                    <m:r>
                                      <m:t>62</m:t>
                                    </m:r>
                                  </m:e>
                                </m:d>
                              </m:num>
                              <m:den>
                                <m:r>
                                  <m:t>Γ</m:t>
                                </m:r>
                                <m:d>
                                  <m:dPr>
                                    <m:begChr m:val="("/>
                                    <m:endChr m:val=")"/>
                                    <m:sepChr m:val=""/>
                                    <m:grow/>
                                  </m:dPr>
                                  <m:e>
                                    <m:r>
                                      <m:t>266</m:t>
                                    </m:r>
                                  </m:e>
                                </m:d>
                              </m:den>
                            </m:f>
                            <m:r>
                              <m:rPr>
                                <m:sty m:val="p"/>
                              </m:rPr>
                              <m:t>=</m:t>
                            </m:r>
                            <m:f>
                              <m:fPr>
                                <m:type m:val="bar"/>
                              </m:fPr>
                              <m:num>
                                <m:r>
                                  <m:t>203</m:t>
                                </m:r>
                              </m:num>
                              <m:den>
                                <m:r>
                                  <m:t>265</m:t>
                                </m:r>
                              </m:den>
                            </m:f>
                          </m:e>
                        </m:mr>
                        <m:mr>
                          <m:e/>
                          <m:e>
                            <m:r>
                              <m:rPr>
                                <m:sty m:val="p"/>
                              </m:rPr>
                              <m:t>=</m:t>
                            </m:r>
                            <m:r>
                              <m:t>0.7660</m:t>
                            </m:r>
                          </m:e>
                        </m:mr>
                      </m:m>
                    </m:oMath>
                  </m:oMathPara>
                </a14:m>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Posterior predictive checks - example 1</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Writing </a:t>
                </a:r>
                <a14:m>
                  <m:oMath xmlns:m="http://schemas.openxmlformats.org/officeDocument/2006/math">
                    <m:r>
                      <m:t>Y</m:t>
                    </m:r>
                    <m:r>
                      <m:rPr>
                        <m:sty m:val="p"/>
                      </m:rPr>
                      <m:t>=</m:t>
                    </m:r>
                    <m:nary>
                      <m:naryPr>
                        <m:chr m:val="∑"/>
                        <m:limLoc m:val="undOvr"/>
                        <m:subHide m:val="off"/>
                        <m:supHide m:val="off"/>
                      </m:naryPr>
                      <m:sub>
                        <m:r>
                          <m:t>i</m:t>
                        </m:r>
                        <m:r>
                          <m:rPr>
                            <m:sty m:val="p"/>
                          </m:rPr>
                          <m:t>=</m:t>
                        </m:r>
                        <m:r>
                          <m:t>1</m:t>
                        </m:r>
                      </m:sub>
                      <m:sup>
                        <m:r>
                          <m:t>15</m:t>
                        </m:r>
                      </m:sup>
                      <m:e>
                        <m:sSub>
                          <m:e>
                            <m:r>
                              <m:t>Y</m:t>
                            </m:r>
                          </m:e>
                          <m:sub>
                            <m:r>
                              <m:t>i</m:t>
                            </m:r>
                          </m:sub>
                        </m:sSub>
                      </m:e>
                    </m:nary>
                  </m:oMath>
                </a14:m>
                <a:r>
                  <a:rPr/>
                  <a:t> for </a:t>
                </a:r>
                <a14:m>
                  <m:oMath xmlns:m="http://schemas.openxmlformats.org/officeDocument/2006/math">
                    <m:sSub>
                      <m:e>
                        <m:r>
                          <m:t>Y</m:t>
                        </m:r>
                      </m:e>
                      <m:sub>
                        <m:r>
                          <m:t>i</m:t>
                        </m:r>
                      </m:sub>
                    </m:sSub>
                    <m:sSub>
                      <m:e>
                        <m:r>
                          <m:rPr>
                            <m:sty m:val="p"/>
                          </m:rPr>
                          <m:t>∼</m:t>
                        </m:r>
                      </m:e>
                      <m:sub>
                        <m:r>
                          <m:t>i</m:t>
                        </m:r>
                        <m:r>
                          <m:t>i</m:t>
                        </m:r>
                        <m:r>
                          <m:t>d</m:t>
                        </m:r>
                      </m:sub>
                    </m:sSub>
                    <m:r>
                      <m:t>B</m:t>
                    </m:r>
                    <m:r>
                      <m:t>e</m:t>
                    </m:r>
                    <m:r>
                      <m:t>r</m:t>
                    </m:r>
                    <m:r>
                      <m:t>n</m:t>
                    </m:r>
                    <m:d>
                      <m:dPr>
                        <m:begChr m:val="("/>
                        <m:endChr m:val=")"/>
                        <m:sepChr m:val=""/>
                        <m:grow/>
                      </m:dPr>
                      <m:e>
                        <m:sSub>
                          <m:e>
                            <m:r>
                              <m:t>π</m:t>
                            </m:r>
                          </m:e>
                          <m:sub>
                            <m:r>
                              <m:t>p</m:t>
                            </m:r>
                            <m:r>
                              <m:t>o</m:t>
                            </m:r>
                            <m:r>
                              <m:t>s</m:t>
                            </m:r>
                            <m:r>
                              <m:t>t</m:t>
                            </m:r>
                          </m:sub>
                        </m:sSub>
                      </m:e>
                    </m:d>
                  </m:oMath>
                </a14:m>
                <a:r>
                  <a:rPr/>
                  <a:t>, then </a:t>
                </a:r>
                <a14:m>
                  <m:oMath xmlns:m="http://schemas.openxmlformats.org/officeDocument/2006/math">
                    <m:r>
                      <m:t>Y</m:t>
                    </m:r>
                    <m:r>
                      <m:rPr>
                        <m:sty m:val="p"/>
                      </m:rPr>
                      <m:t>∼</m:t>
                    </m:r>
                    <m:r>
                      <m:t>B</m:t>
                    </m:r>
                    <m:r>
                      <m:t>i</m:t>
                    </m:r>
                    <m:r>
                      <m:t>n</m:t>
                    </m:r>
                    <m:d>
                      <m:dPr>
                        <m:begChr m:val="("/>
                        <m:endChr m:val=")"/>
                        <m:sepChr m:val=""/>
                        <m:grow/>
                      </m:dPr>
                      <m:e>
                        <m:r>
                          <m:t>n</m:t>
                        </m:r>
                        <m:r>
                          <m:rPr>
                            <m:sty m:val="p"/>
                          </m:rPr>
                          <m:t>=</m:t>
                        </m:r>
                        <m:r>
                          <m:t>15</m:t>
                        </m:r>
                        <m:r>
                          <m:rPr>
                            <m:sty m:val="p"/>
                          </m:rPr>
                          <m:t>,</m:t>
                        </m:r>
                        <m:sSub>
                          <m:e>
                            <m:r>
                              <m:t>π</m:t>
                            </m:r>
                          </m:e>
                          <m:sub>
                            <m:r>
                              <m:t>p</m:t>
                            </m:r>
                            <m:r>
                              <m:t>o</m:t>
                            </m:r>
                            <m:r>
                              <m:t>s</m:t>
                            </m:r>
                            <m:r>
                              <m:t>t</m:t>
                            </m:r>
                          </m:sub>
                        </m:sSub>
                      </m:e>
                    </m:d>
                  </m:oMath>
                </a14:m>
                <a:r>
                  <a:rPr/>
                  <a:t>. Using this we can calculate </a:t>
                </a:r>
                <a14:m>
                  <m:oMath xmlns:m="http://schemas.openxmlformats.org/officeDocument/2006/math">
                    <m:r>
                      <m:t>P</m:t>
                    </m:r>
                    <m:d>
                      <m:dPr>
                        <m:begChr m:val="("/>
                        <m:endChr m:val=")"/>
                        <m:sepChr m:val=""/>
                        <m:grow/>
                      </m:dPr>
                      <m:e>
                        <m:r>
                          <m:t>Y</m:t>
                        </m:r>
                        <m:r>
                          <m:rPr>
                            <m:sty m:val="p"/>
                          </m:rPr>
                          <m:t>≤</m:t>
                        </m:r>
                        <m:r>
                          <m:t>3</m:t>
                        </m:r>
                        <m:r>
                          <m:rPr>
                            <m:sty m:val="p"/>
                          </m:rPr>
                          <m:t>|</m:t>
                        </m:r>
                        <m:sSub>
                          <m:e>
                            <m:r>
                              <m:t>π</m:t>
                            </m:r>
                          </m:e>
                          <m:sub>
                            <m:r>
                              <m:t>p</m:t>
                            </m:r>
                            <m:r>
                              <m:t>o</m:t>
                            </m:r>
                            <m:r>
                              <m:t>s</m:t>
                            </m:r>
                            <m:r>
                              <m:t>t</m:t>
                            </m:r>
                          </m:sub>
                        </m:sSub>
                        <m:r>
                          <m:rPr>
                            <m:sty m:val="p"/>
                          </m:rPr>
                          <m:t>,</m:t>
                        </m:r>
                        <m:r>
                          <m:t>n</m:t>
                        </m:r>
                        <m:r>
                          <m:rPr>
                            <m:sty m:val="p"/>
                          </m:rPr>
                          <m:t>=</m:t>
                        </m:r>
                        <m:r>
                          <m:t>15</m:t>
                        </m:r>
                      </m:e>
                    </m:d>
                    <m:r>
                      <m:rPr>
                        <m:sty m:val="p"/>
                      </m:rPr>
                      <m:t>=</m:t>
                    </m:r>
                    <m:r>
                      <m:t>5.93</m:t>
                    </m:r>
                    <m:r>
                      <m:rPr>
                        <m:sty m:val="p"/>
                      </m:rPr>
                      <m:t>⋅</m:t>
                    </m:r>
                    <m:sSup>
                      <m:e>
                        <m:r>
                          <m:t>10</m:t>
                        </m:r>
                      </m:e>
                      <m:sup>
                        <m:r>
                          <m:rPr>
                            <m:sty m:val="p"/>
                          </m:rPr>
                          <m:t>−</m:t>
                        </m:r>
                        <m:r>
                          <m:t>6</m:t>
                        </m:r>
                      </m:sup>
                    </m:sSup>
                  </m:oMath>
                </a14:m>
                <a:r>
                  <a:rPr/>
                  <a:t>.</a:t>
                </a:r>
              </a:p>
              <a:p>
                <a:pPr lvl="0" indent="0" marL="0">
                  <a:buNone/>
                </a:pPr>
                <a:r>
                  <a:rPr/>
                  <a:t>So we are saying that based on the fact that we observed 3 successes among 15 trials, it is extremeley unlikely to observe 3 or fewer successes among 15 trials.</a:t>
                </a:r>
              </a:p>
              <a:p>
                <a:pPr lvl="0" indent="0" marL="0">
                  <a:buNone/>
                </a:pPr>
                <a:r>
                  <a:rPr/>
                  <a:t>This clearly indicates a problem with our posterior model and it is due to a very strong prior favouring a high success rate and very little observed data with low success rate. In this case, the prior is 1) at loggerheads with the data and 2) too strong.</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Posterior predictive checks - example 2</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Suppose we want to estimate the probability of in-hospital death for A &amp; E patients. Suppose we conduct a study where we recruit </a:t>
                </a:r>
                <a14:m>
                  <m:oMath xmlns:m="http://schemas.openxmlformats.org/officeDocument/2006/math">
                    <m:r>
                      <m:t>n</m:t>
                    </m:r>
                    <m:r>
                      <m:rPr>
                        <m:sty m:val="p"/>
                      </m:rPr>
                      <m:t>=</m:t>
                    </m:r>
                    <m:r>
                      <m:t>30</m:t>
                    </m:r>
                  </m:oMath>
                </a14:m>
                <a:r>
                  <a:rPr/>
                  <a:t> consecutive patients attending A &amp; E and we record </a:t>
                </a:r>
                <a14:m>
                  <m:oMath xmlns:m="http://schemas.openxmlformats.org/officeDocument/2006/math">
                    <m:sSub>
                      <m:e>
                        <m:r>
                          <m:t>Y</m:t>
                        </m:r>
                      </m:e>
                      <m:sub>
                        <m:r>
                          <m:t>i</m:t>
                        </m:r>
                      </m:sub>
                    </m:sSub>
                    <m:r>
                      <m:rPr>
                        <m:sty m:val="p"/>
                      </m:rPr>
                      <m:t>=</m:t>
                    </m:r>
                    <m:r>
                      <m:t>0</m:t>
                    </m:r>
                  </m:oMath>
                </a14:m>
                <a:r>
                  <a:rPr/>
                  <a:t> if patient </a:t>
                </a:r>
                <a14:m>
                  <m:oMath xmlns:m="http://schemas.openxmlformats.org/officeDocument/2006/math">
                    <m:r>
                      <m:t>i</m:t>
                    </m:r>
                  </m:oMath>
                </a14:m>
                <a:r>
                  <a:rPr/>
                  <a:t> is alive at discharge and </a:t>
                </a:r>
                <a14:m>
                  <m:oMath xmlns:m="http://schemas.openxmlformats.org/officeDocument/2006/math">
                    <m:sSub>
                      <m:e>
                        <m:r>
                          <m:t>Y</m:t>
                        </m:r>
                      </m:e>
                      <m:sub>
                        <m:r>
                          <m:t>i</m:t>
                        </m:r>
                      </m:sub>
                    </m:sSub>
                    <m:r>
                      <m:rPr>
                        <m:sty m:val="p"/>
                      </m:rPr>
                      <m:t>=</m:t>
                    </m:r>
                    <m:r>
                      <m:t>1</m:t>
                    </m:r>
                  </m:oMath>
                </a14:m>
                <a:r>
                  <a:rPr/>
                  <a:t> if they died.</a:t>
                </a:r>
              </a:p>
              <a:p>
                <a:pPr lvl="0" indent="0" marL="0">
                  <a:buNone/>
                </a:pPr>
                <a14:m>
                  <m:oMathPara xmlns:m="http://schemas.openxmlformats.org/officeDocument/2006/math">
                    <m:oMathParaPr>
                      <m:jc m:val="center"/>
                    </m:oMathParaPr>
                    <m:oMath>
                      <m:r>
                        <m:t> </m:t>
                      </m:r>
                    </m:oMath>
                  </m:oMathPara>
                </a14:m>
              </a:p>
              <a:p>
                <a:pPr lvl="0" indent="0" marL="0">
                  <a:buNone/>
                </a:pPr>
                <a:r>
                  <a:rPr/>
                  <a:t>We can develop a Bayesian model by assuming:</a:t>
                </a:r>
              </a:p>
              <a:p>
                <a:pPr lvl="0"/>
                <a:r>
                  <a:rPr/>
                  <a:t>A </a:t>
                </a:r>
                <a14:m>
                  <m:oMath xmlns:m="http://schemas.openxmlformats.org/officeDocument/2006/math">
                    <m:r>
                      <m:rPr>
                        <m:nor/>
                        <m:sty m:val="p"/>
                      </m:rPr>
                      <m:t>Beta</m:t>
                    </m:r>
                    <m:d>
                      <m:dPr>
                        <m:begChr m:val="("/>
                        <m:endChr m:val=")"/>
                        <m:sepChr m:val=""/>
                        <m:grow/>
                      </m:dPr>
                      <m:e>
                        <m:r>
                          <m:t>1</m:t>
                        </m:r>
                        <m:r>
                          <m:rPr>
                            <m:sty m:val="p"/>
                          </m:rPr>
                          <m:t>/</m:t>
                        </m:r>
                        <m:r>
                          <m:t>2</m:t>
                        </m:r>
                        <m:r>
                          <m:rPr>
                            <m:sty m:val="p"/>
                          </m:rPr>
                          <m:t>,</m:t>
                        </m:r>
                        <m:r>
                          <m:t>1</m:t>
                        </m:r>
                        <m:r>
                          <m:rPr>
                            <m:sty m:val="p"/>
                          </m:rPr>
                          <m:t>/</m:t>
                        </m:r>
                        <m:r>
                          <m:t>2</m:t>
                        </m:r>
                      </m:e>
                    </m:d>
                  </m:oMath>
                </a14:m>
                <a:r>
                  <a:rPr/>
                  <a:t> prior.</a:t>
                </a:r>
              </a:p>
              <a:p>
                <a:pPr lvl="0"/>
                <a:r>
                  <a:rPr/>
                  <a:t>A </a:t>
                </a:r>
                <a14:m>
                  <m:oMath xmlns:m="http://schemas.openxmlformats.org/officeDocument/2006/math">
                    <m:r>
                      <m:rPr>
                        <m:nor/>
                        <m:sty m:val="p"/>
                      </m:rPr>
                      <m:t>Bernoulli</m:t>
                    </m:r>
                    <m:d>
                      <m:dPr>
                        <m:begChr m:val="("/>
                        <m:endChr m:val=")"/>
                        <m:sepChr m:val=""/>
                        <m:grow/>
                      </m:dPr>
                      <m:e>
                        <m:r>
                          <m:t>π</m:t>
                        </m:r>
                      </m:e>
                    </m:d>
                  </m:oMath>
                </a14:m>
                <a:r>
                  <a:rPr/>
                  <a:t> sampling model, i.e. </a:t>
                </a:r>
                <a14:m>
                  <m:oMath xmlns:m="http://schemas.openxmlformats.org/officeDocument/2006/math">
                    <m:sSub>
                      <m:e>
                        <m:r>
                          <m:t>Y</m:t>
                        </m:r>
                      </m:e>
                      <m:sub>
                        <m:r>
                          <m:t>i</m:t>
                        </m:r>
                      </m:sub>
                    </m:sSub>
                    <m:r>
                      <m:rPr>
                        <m:sty m:val="p"/>
                      </m:rPr>
                      <m:t>|</m:t>
                    </m:r>
                    <m:r>
                      <m:t>π</m:t>
                    </m:r>
                    <m:sSub>
                      <m:e>
                        <m:r>
                          <m:rPr>
                            <m:sty m:val="p"/>
                          </m:rPr>
                          <m:t>∼</m:t>
                        </m:r>
                      </m:e>
                      <m:sub>
                        <m:r>
                          <m:rPr>
                            <m:nor/>
                            <m:sty m:val="p"/>
                          </m:rPr>
                          <m:t>iid</m:t>
                        </m:r>
                      </m:sub>
                    </m:sSub>
                    <m:r>
                      <m:rPr>
                        <m:nor/>
                        <m:sty m:val="p"/>
                      </m:rPr>
                      <m:t>Bern</m:t>
                    </m:r>
                    <m:d>
                      <m:dPr>
                        <m:begChr m:val="("/>
                        <m:endChr m:val=")"/>
                        <m:sepChr m:val=""/>
                        <m:grow/>
                      </m:dPr>
                      <m:e>
                        <m:r>
                          <m:t>π</m:t>
                        </m:r>
                      </m:e>
                    </m:d>
                  </m:oMath>
                </a14:m>
                <a:r>
                  <a:rPr/>
                  <a:t>.</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Posterior predictive checks - example 2</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Now suppose we observe the following sequence of data where half-way through our study, there was a black-out at the hospital and a lot of life-saving equipment was not working:</a:t>
                </a:r>
              </a:p>
              <a:p>
                <a:pPr lvl="0" indent="0" marL="0">
                  <a:buNone/>
                </a:pPr>
                <a14:m>
                  <m:oMathPara xmlns:m="http://schemas.openxmlformats.org/officeDocument/2006/math">
                    <m:oMathParaPr>
                      <m:jc m:val="center"/>
                    </m:oMathParaPr>
                    <m:oMath>
                      <m:r>
                        <m:t> </m:t>
                      </m:r>
                    </m:oMath>
                  </m:oMathPara>
                </a14:m>
              </a:p>
              <a:p>
                <a:pPr lvl="0" indent="0" marL="0">
                  <a:buNone/>
                </a:pPr>
                <a14:m>
                  <m:oMathPara xmlns:m="http://schemas.openxmlformats.org/officeDocument/2006/math">
                    <m:oMathParaPr>
                      <m:jc m:val="center"/>
                    </m:oMathParaPr>
                    <m:oMath>
                      <m:r>
                        <m:t>0</m:t>
                      </m:r>
                      <m:r>
                        <m:rPr>
                          <m:sty m:val="p"/>
                        </m:rPr>
                        <m:t>,</m:t>
                      </m:r>
                      <m:r>
                        <m:t>0</m:t>
                      </m:r>
                      <m:r>
                        <m:rPr>
                          <m:sty m:val="p"/>
                        </m:rPr>
                        <m:t>,</m:t>
                      </m:r>
                      <m:r>
                        <m:t>0</m:t>
                      </m:r>
                      <m:r>
                        <m:rPr>
                          <m:sty m:val="p"/>
                        </m:rPr>
                        <m:t>,</m:t>
                      </m:r>
                      <m:r>
                        <m:t>1</m:t>
                      </m:r>
                      <m:r>
                        <m:rPr>
                          <m:sty m:val="p"/>
                        </m:rPr>
                        <m:t>,</m:t>
                      </m:r>
                      <m:r>
                        <m:t>0</m:t>
                      </m:r>
                      <m:r>
                        <m:rPr>
                          <m:sty m:val="p"/>
                        </m:rPr>
                        <m:t>,</m:t>
                      </m:r>
                      <m:r>
                        <m:t>0</m:t>
                      </m:r>
                      <m:r>
                        <m:rPr>
                          <m:sty m:val="p"/>
                        </m:rPr>
                        <m:t>,</m:t>
                      </m:r>
                      <m:r>
                        <m:t>0</m:t>
                      </m:r>
                      <m:r>
                        <m:rPr>
                          <m:sty m:val="p"/>
                        </m:rPr>
                        <m:t>,</m:t>
                      </m:r>
                      <m:r>
                        <m:t>0</m:t>
                      </m:r>
                      <m:r>
                        <m:rPr>
                          <m:sty m:val="p"/>
                        </m:rPr>
                        <m:t>,</m:t>
                      </m:r>
                      <m:r>
                        <m:t>0</m:t>
                      </m:r>
                      <m:r>
                        <m:rPr>
                          <m:sty m:val="p"/>
                        </m:rPr>
                        <m:t>,</m:t>
                      </m:r>
                      <m:r>
                        <m:t>0</m:t>
                      </m:r>
                      <m:r>
                        <m:rPr>
                          <m:sty m:val="p"/>
                        </m:rPr>
                        <m:t>,</m:t>
                      </m:r>
                      <m:r>
                        <m:t>0</m:t>
                      </m:r>
                      <m:r>
                        <m:rPr>
                          <m:sty m:val="p"/>
                        </m:rPr>
                        <m:t>,</m:t>
                      </m:r>
                      <m:r>
                        <m:t>0</m:t>
                      </m:r>
                      <m:r>
                        <m:rPr>
                          <m:sty m:val="p"/>
                        </m:rPr>
                        <m:t>,</m:t>
                      </m:r>
                      <m:r>
                        <m:t>0</m:t>
                      </m:r>
                      <m:r>
                        <m:rPr>
                          <m:sty m:val="p"/>
                        </m:rPr>
                        <m:t>,</m:t>
                      </m:r>
                      <m:r>
                        <m:t>0</m:t>
                      </m:r>
                      <m:r>
                        <m:rPr>
                          <m:sty m:val="p"/>
                        </m:rPr>
                        <m:t>,</m:t>
                      </m:r>
                      <m:r>
                        <m:t>0</m:t>
                      </m:r>
                      <m:r>
                        <m:rPr>
                          <m:sty m:val="p"/>
                        </m:rPr>
                        <m:t>,</m:t>
                      </m:r>
                      <m:r>
                        <m:t>1</m:t>
                      </m:r>
                      <m:r>
                        <m:rPr>
                          <m:sty m:val="p"/>
                        </m:rPr>
                        <m:t>,</m:t>
                      </m:r>
                      <m:r>
                        <m:t>1</m:t>
                      </m:r>
                      <m:r>
                        <m:rPr>
                          <m:sty m:val="p"/>
                        </m:rPr>
                        <m:t>,</m:t>
                      </m:r>
                      <m:r>
                        <m:t>1</m:t>
                      </m:r>
                      <m:r>
                        <m:rPr>
                          <m:sty m:val="p"/>
                        </m:rPr>
                        <m:t>,</m:t>
                      </m:r>
                      <m:r>
                        <m:t>1</m:t>
                      </m:r>
                      <m:r>
                        <m:rPr>
                          <m:sty m:val="p"/>
                        </m:rPr>
                        <m:t>,</m:t>
                      </m:r>
                      <m:r>
                        <m:t>1</m:t>
                      </m:r>
                      <m:r>
                        <m:rPr>
                          <m:sty m:val="p"/>
                        </m:rPr>
                        <m:t>,</m:t>
                      </m:r>
                      <m:r>
                        <m:t>1</m:t>
                      </m:r>
                      <m:r>
                        <m:rPr>
                          <m:sty m:val="p"/>
                        </m:rPr>
                        <m:t>,</m:t>
                      </m:r>
                      <m:r>
                        <m:t>1</m:t>
                      </m:r>
                      <m:r>
                        <m:rPr>
                          <m:sty m:val="p"/>
                        </m:rPr>
                        <m:t>,</m:t>
                      </m:r>
                      <m:r>
                        <m:t>1</m:t>
                      </m:r>
                      <m:r>
                        <m:rPr>
                          <m:sty m:val="p"/>
                        </m:rPr>
                        <m:t>,</m:t>
                      </m:r>
                      <m:r>
                        <m:t>1</m:t>
                      </m:r>
                      <m:r>
                        <m:rPr>
                          <m:sty m:val="p"/>
                        </m:rPr>
                        <m:t>,</m:t>
                      </m:r>
                      <m:r>
                        <m:t>0</m:t>
                      </m:r>
                      <m:r>
                        <m:rPr>
                          <m:sty m:val="p"/>
                        </m:rPr>
                        <m:t>,</m:t>
                      </m:r>
                      <m:r>
                        <m:t>1</m:t>
                      </m:r>
                      <m:r>
                        <m:rPr>
                          <m:sty m:val="p"/>
                        </m:rPr>
                        <m:t>,</m:t>
                      </m:r>
                      <m:r>
                        <m:t>1</m:t>
                      </m:r>
                      <m:r>
                        <m:rPr>
                          <m:sty m:val="p"/>
                        </m:rPr>
                        <m:t>,</m:t>
                      </m:r>
                      <m:r>
                        <m:t>1</m:t>
                      </m:r>
                      <m:r>
                        <m:rPr>
                          <m:sty m:val="p"/>
                        </m:rPr>
                        <m:t>,</m:t>
                      </m:r>
                      <m:r>
                        <m:t>1</m:t>
                      </m:r>
                      <m:r>
                        <m:rPr>
                          <m:sty m:val="p"/>
                        </m:rPr>
                        <m:t>,</m:t>
                      </m:r>
                      <m:r>
                        <m:t>1</m:t>
                      </m:r>
                    </m:oMath>
                  </m:oMathPara>
                </a14:m>
              </a:p>
              <a:p>
                <a:pPr lvl="0" indent="0" marL="0">
                  <a:buNone/>
                </a:pPr>
                <a14:m>
                  <m:oMathPara xmlns:m="http://schemas.openxmlformats.org/officeDocument/2006/math">
                    <m:oMathParaPr>
                      <m:jc m:val="center"/>
                    </m:oMathParaPr>
                    <m:oMath>
                      <m:r>
                        <m:t> </m:t>
                      </m:r>
                    </m:oMath>
                  </m:oMathPara>
                </a14:m>
              </a:p>
              <a:p>
                <a:pPr lvl="0" indent="0" marL="0">
                  <a:buNone/>
                </a:pPr>
                <a:r>
                  <a:rPr/>
                  <a:t>In other words: all but 1 of the first 15 patients survived but all except 2 of the last 15 died.</a:t>
                </a:r>
              </a:p>
              <a:p>
                <a:pPr lvl="0" indent="0" marL="0">
                  <a:buNone/>
                </a:pPr>
                <a14:m>
                  <m:oMathPara xmlns:m="http://schemas.openxmlformats.org/officeDocument/2006/math">
                    <m:oMathParaPr>
                      <m:jc m:val="center"/>
                    </m:oMathParaPr>
                    <m:oMath>
                      <m:r>
                        <m:t> </m:t>
                      </m:r>
                    </m:oMath>
                  </m:oMathPara>
                </a14:m>
              </a:p>
              <a:p>
                <a:pPr lvl="0" indent="0" marL="0">
                  <a:buNone/>
                </a:pPr>
                <a:r>
                  <a:rPr/>
                  <a:t>This seems to be at odds with our assumption of </a:t>
                </a:r>
                <a:r>
                  <a:rPr i="1"/>
                  <a:t>independent</a:t>
                </a:r>
                <a:r>
                  <a:rPr/>
                  <a:t> data.</a:t>
                </a:r>
              </a:p>
              <a:p>
                <a:pPr lvl="0" indent="0" marL="0">
                  <a:buNone/>
                </a:pPr>
                <a14:m>
                  <m:oMathPara xmlns:m="http://schemas.openxmlformats.org/officeDocument/2006/math">
                    <m:oMathParaPr>
                      <m:jc m:val="center"/>
                    </m:oMathParaPr>
                    <m:oMath>
                      <m:r>
                        <m:t> </m:t>
                      </m:r>
                    </m:oMath>
                  </m:oMathPara>
                </a14:m>
              </a:p>
              <a:p>
                <a:pPr lvl="0" indent="0" marL="0">
                  <a:buNone/>
                </a:pPr>
                <a:r>
                  <a:rPr/>
                  <a:t>How can we test this independence assumption?</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Posterior predictive checks - example 2</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The data are consistent with </a:t>
                </a:r>
                <a14:m>
                  <m:oMath xmlns:m="http://schemas.openxmlformats.org/officeDocument/2006/math">
                    <m:r>
                      <m:t>π</m:t>
                    </m:r>
                    <m:r>
                      <m:rPr>
                        <m:sty m:val="p"/>
                      </m:rPr>
                      <m:t>=</m:t>
                    </m:r>
                    <m:r>
                      <m:t>0.5</m:t>
                    </m:r>
                  </m:oMath>
                </a14:m>
                <a:r>
                  <a:rPr/>
                  <a:t>, but under the assumption of independence, we would expect a random pattern of 0’s and 1’s - in other word we would expect regular switches between 0 and 1 in the sequence of outcomes.</a:t>
                </a:r>
              </a:p>
              <a:p>
                <a:pPr lvl="0" indent="0" marL="0">
                  <a:buNone/>
                </a:pPr>
                <a:r>
                  <a:rPr/>
                  <a:t>Let us define</a:t>
                </a:r>
              </a:p>
              <a:p>
                <a:pPr lvl="0" indent="0" marL="0">
                  <a:buNone/>
                </a:pPr>
                <a14:m>
                  <m:oMathPara xmlns:m="http://schemas.openxmlformats.org/officeDocument/2006/math">
                    <m:oMathParaPr>
                      <m:jc m:val="center"/>
                    </m:oMathParaPr>
                    <m:oMath>
                      <m:r>
                        <m:t> </m:t>
                      </m:r>
                    </m:oMath>
                  </m:oMathPara>
                </a14:m>
              </a:p>
              <a:p>
                <a:pPr lvl="0" indent="0" marL="0">
                  <a:buNone/>
                </a:pPr>
                <a14:m>
                  <m:oMathPara xmlns:m="http://schemas.openxmlformats.org/officeDocument/2006/math">
                    <m:oMathParaPr>
                      <m:jc m:val="center"/>
                    </m:oMathParaPr>
                    <m:oMath>
                      <m:r>
                        <m:t>T</m:t>
                      </m:r>
                      <m:r>
                        <m:rPr>
                          <m:sty m:val="p"/>
                        </m:rPr>
                        <m:t>=</m:t>
                      </m:r>
                      <m:nary>
                        <m:naryPr>
                          <m:chr m:val="∑"/>
                          <m:limLoc m:val="undOvr"/>
                          <m:subHide m:val="off"/>
                          <m:supHide m:val="off"/>
                        </m:naryPr>
                        <m:sub>
                          <m:r>
                            <m:t>i</m:t>
                          </m:r>
                          <m:r>
                            <m:rPr>
                              <m:sty m:val="p"/>
                            </m:rPr>
                            <m:t>=</m:t>
                          </m:r>
                          <m:r>
                            <m:t>1</m:t>
                          </m:r>
                        </m:sub>
                        <m:sup>
                          <m:r>
                            <m:t>30</m:t>
                          </m:r>
                          <m:r>
                            <m:rPr>
                              <m:sty m:val="p"/>
                            </m:rPr>
                            <m:t>−</m:t>
                          </m:r>
                          <m:r>
                            <m:t>1</m:t>
                          </m:r>
                        </m:sup>
                        <m:e>
                          <m:r>
                            <m:t>I</m:t>
                          </m:r>
                        </m:e>
                      </m:nary>
                      <m:d>
                        <m:dPr>
                          <m:begChr m:val="("/>
                          <m:endChr m:val=")"/>
                          <m:sepChr m:val=""/>
                          <m:grow/>
                        </m:dPr>
                        <m:e>
                          <m:sSub>
                            <m:e>
                              <m:r>
                                <m:t>Y</m:t>
                              </m:r>
                            </m:e>
                            <m:sub>
                              <m:r>
                                <m:t>i</m:t>
                              </m:r>
                            </m:sub>
                          </m:sSub>
                          <m:r>
                            <m:rPr>
                              <m:sty m:val="p"/>
                            </m:rPr>
                            <m:t>≠</m:t>
                          </m:r>
                          <m:sSub>
                            <m:e>
                              <m:r>
                                <m:t>Y</m:t>
                              </m:r>
                            </m:e>
                            <m:sub>
                              <m:r>
                                <m:t>i</m:t>
                              </m:r>
                              <m:r>
                                <m:rPr>
                                  <m:sty m:val="p"/>
                                </m:rPr>
                                <m:t>+</m:t>
                              </m:r>
                              <m:r>
                                <m:t>1</m:t>
                              </m:r>
                            </m:sub>
                          </m:sSub>
                        </m:e>
                      </m:d>
                    </m:oMath>
                  </m:oMathPara>
                </a14:m>
              </a:p>
              <a:p>
                <a:pPr lvl="0" indent="0" marL="0">
                  <a:buNone/>
                </a:pPr>
                <a14:m>
                  <m:oMathPara xmlns:m="http://schemas.openxmlformats.org/officeDocument/2006/math">
                    <m:oMathParaPr>
                      <m:jc m:val="center"/>
                    </m:oMathParaPr>
                    <m:oMath>
                      <m:r>
                        <m:t> </m:t>
                      </m:r>
                    </m:oMath>
                  </m:oMathPara>
                </a14:m>
              </a:p>
              <a:p>
                <a:pPr lvl="0" indent="0" marL="0">
                  <a:buNone/>
                </a:pPr>
                <a:r>
                  <a:rPr/>
                  <a:t>For the observed data: </a:t>
                </a:r>
                <a14:m>
                  <m:oMath xmlns:m="http://schemas.openxmlformats.org/officeDocument/2006/math">
                    <m:r>
                      <m:t>T</m:t>
                    </m:r>
                    <m:r>
                      <m:rPr>
                        <m:sty m:val="p"/>
                      </m:rPr>
                      <m:t>=</m:t>
                    </m:r>
                    <m:r>
                      <m:t>5</m:t>
                    </m:r>
                  </m:oMath>
                </a14:m>
                <a:r>
                  <a:rPr/>
                  <a:t> (5 switches).</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Posterior predictive checks - example 2</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We know that</a:t>
                </a:r>
              </a:p>
              <a:p>
                <a:pPr lvl="0" indent="0" marL="0">
                  <a:buNone/>
                </a:pPr>
                <a14:m>
                  <m:oMathPara xmlns:m="http://schemas.openxmlformats.org/officeDocument/2006/math">
                    <m:oMathParaPr>
                      <m:jc m:val="center"/>
                    </m:oMathParaPr>
                    <m:oMath>
                      <m:d>
                        <m:dPr>
                          <m:begChr m:val="{"/>
                          <m:endChr m:val=""/>
                          <m:sepChr m:val=""/>
                          <m:grow/>
                        </m:dPr>
                        <m:e>
                          <m:m>
                            <m:mPr>
                              <m:baseJc m:val="center"/>
                              <m:plcHide m:val="on"/>
                              <m:mcs>
                                <m:mc>
                                  <m:mcPr>
                                    <m:mcJc m:val="left"/>
                                    <m:count m:val="1"/>
                                  </m:mcPr>
                                </m:mc>
                                <m:mc>
                                  <m:mcPr>
                                    <m:mcJc m:val="left"/>
                                    <m:count m:val="1"/>
                                  </m:mcPr>
                                </m:mc>
                              </m:mcs>
                            </m:mPr>
                            <m:mr>
                              <m:e>
                                <m:r>
                                  <m:t>π</m:t>
                                </m:r>
                              </m:e>
                              <m:e>
                                <m:r>
                                  <m:rPr>
                                    <m:sty m:val="p"/>
                                  </m:rPr>
                                  <m:t>∼</m:t>
                                </m:r>
                                <m:r>
                                  <m:t>B</m:t>
                                </m:r>
                                <m:r>
                                  <m:t>e</m:t>
                                </m:r>
                                <m:r>
                                  <m:t>t</m:t>
                                </m:r>
                                <m:r>
                                  <m:t>a</m:t>
                                </m:r>
                                <m:d>
                                  <m:dPr>
                                    <m:begChr m:val="("/>
                                    <m:endChr m:val=")"/>
                                    <m:sepChr m:val=""/>
                                    <m:grow/>
                                  </m:dPr>
                                  <m:e>
                                    <m:r>
                                      <m:t>a</m:t>
                                    </m:r>
                                    <m:r>
                                      <m:rPr>
                                        <m:sty m:val="p"/>
                                      </m:rPr>
                                      <m:t>,</m:t>
                                    </m:r>
                                    <m:r>
                                      <m:t>b</m:t>
                                    </m:r>
                                  </m:e>
                                </m:d>
                              </m:e>
                            </m:mr>
                            <m:mr>
                              <m:e>
                                <m:sSub>
                                  <m:e>
                                    <m:r>
                                      <m:t>y</m:t>
                                    </m:r>
                                  </m:e>
                                  <m:sub>
                                    <m:r>
                                      <m:t>1</m:t>
                                    </m:r>
                                  </m:sub>
                                </m:sSub>
                                <m:r>
                                  <m:rPr>
                                    <m:sty m:val="p"/>
                                  </m:rPr>
                                  <m:t>,</m:t>
                                </m:r>
                                <m:r>
                                  <m:rPr>
                                    <m:sty m:val="p"/>
                                  </m:rPr>
                                  <m:t>…</m:t>
                                </m:r>
                                <m:r>
                                  <m:rPr>
                                    <m:sty m:val="p"/>
                                  </m:rPr>
                                  <m:t>,</m:t>
                                </m:r>
                                <m:sSub>
                                  <m:e>
                                    <m:r>
                                      <m:t>y</m:t>
                                    </m:r>
                                  </m:e>
                                  <m:sub>
                                    <m:r>
                                      <m:t>n</m:t>
                                    </m:r>
                                  </m:sub>
                                </m:sSub>
                                <m:r>
                                  <m:rPr>
                                    <m:sty m:val="p"/>
                                  </m:rPr>
                                  <m:t>|</m:t>
                                </m:r>
                                <m:r>
                                  <m:t>π</m:t>
                                </m:r>
                              </m:e>
                              <m:e>
                                <m:r>
                                  <m:rPr>
                                    <m:sty m:val="p"/>
                                  </m:rPr>
                                  <m:t>∼</m:t>
                                </m:r>
                                <m:r>
                                  <m:t>B</m:t>
                                </m:r>
                                <m:r>
                                  <m:t>e</m:t>
                                </m:r>
                                <m:r>
                                  <m:t>r</m:t>
                                </m:r>
                                <m:r>
                                  <m:t>n</m:t>
                                </m:r>
                                <m:d>
                                  <m:dPr>
                                    <m:begChr m:val="("/>
                                    <m:endChr m:val=")"/>
                                    <m:sepChr m:val=""/>
                                    <m:grow/>
                                  </m:dPr>
                                  <m:e>
                                    <m:r>
                                      <m:t>π</m:t>
                                    </m:r>
                                  </m:e>
                                </m:d>
                              </m:e>
                            </m:mr>
                          </m:m>
                        </m:e>
                      </m:d>
                    </m:oMath>
                  </m:oMathPara>
                </a14:m>
              </a:p>
              <a:p>
                <a:pPr lvl="0" indent="0" marL="0">
                  <a:buNone/>
                </a:pPr>
                <a14:m>
                  <m:oMathPara xmlns:m="http://schemas.openxmlformats.org/officeDocument/2006/math">
                    <m:oMathParaPr>
                      <m:jc m:val="center"/>
                    </m:oMathParaPr>
                    <m:oMath>
                      <m:r>
                        <m:rPr>
                          <m:sty m:val="p"/>
                        </m:rPr>
                        <m:t>⇒</m:t>
                      </m:r>
                      <m:sSub>
                        <m:e>
                          <m:r>
                            <m:t>Y</m:t>
                          </m:r>
                        </m:e>
                        <m:sub>
                          <m:r>
                            <m:t>n</m:t>
                          </m:r>
                          <m:r>
                            <m:rPr>
                              <m:sty m:val="p"/>
                            </m:rPr>
                            <m:t>+</m:t>
                          </m:r>
                          <m:r>
                            <m:t>1</m:t>
                          </m:r>
                        </m:sub>
                      </m:sSub>
                      <m:r>
                        <m:rPr>
                          <m:sty m:val="p"/>
                        </m:rPr>
                        <m:t>|</m:t>
                      </m:r>
                      <m:sSub>
                        <m:e>
                          <m:r>
                            <m:t>y</m:t>
                          </m:r>
                        </m:e>
                        <m:sub>
                          <m:r>
                            <m:t>1</m:t>
                          </m:r>
                        </m:sub>
                      </m:sSub>
                      <m:r>
                        <m:rPr>
                          <m:sty m:val="p"/>
                        </m:rPr>
                        <m:t>,</m:t>
                      </m:r>
                      <m:r>
                        <m:rPr>
                          <m:sty m:val="p"/>
                        </m:rPr>
                        <m:t>…</m:t>
                      </m:r>
                      <m:r>
                        <m:rPr>
                          <m:sty m:val="p"/>
                        </m:rPr>
                        <m:t>,</m:t>
                      </m:r>
                      <m:sSub>
                        <m:e>
                          <m:r>
                            <m:t>y</m:t>
                          </m:r>
                        </m:e>
                        <m:sub>
                          <m:r>
                            <m:t>n</m:t>
                          </m:r>
                        </m:sub>
                      </m:sSub>
                      <m:r>
                        <m:rPr>
                          <m:sty m:val="p"/>
                        </m:rPr>
                        <m:t>∼</m:t>
                      </m:r>
                      <m:r>
                        <m:t>B</m:t>
                      </m:r>
                      <m:r>
                        <m:t>e</m:t>
                      </m:r>
                      <m:r>
                        <m:t>r</m:t>
                      </m:r>
                      <m:r>
                        <m:t>n</m:t>
                      </m:r>
                      <m:d>
                        <m:dPr>
                          <m:begChr m:val="("/>
                          <m:endChr m:val=")"/>
                          <m:sepChr m:val=""/>
                          <m:grow/>
                        </m:dPr>
                        <m:e>
                          <m:sSub>
                            <m:e>
                              <m:r>
                                <m:t>π</m:t>
                              </m:r>
                            </m:e>
                            <m:sub>
                              <m:r>
                                <m:t>p</m:t>
                              </m:r>
                              <m:r>
                                <m:t>o</m:t>
                              </m:r>
                              <m:r>
                                <m:t>s</m:t>
                              </m:r>
                              <m:r>
                                <m:t>t</m:t>
                              </m:r>
                            </m:sub>
                          </m:sSub>
                          <m:r>
                            <m:rPr>
                              <m:sty m:val="p"/>
                            </m:rPr>
                            <m:t>=</m:t>
                          </m:r>
                          <m:f>
                            <m:fPr>
                              <m:type m:val="bar"/>
                            </m:fPr>
                            <m:num>
                              <m:r>
                                <m:t>a</m:t>
                              </m:r>
                              <m:r>
                                <m:rPr>
                                  <m:sty m:val="p"/>
                                </m:rPr>
                                <m:t>+</m:t>
                              </m:r>
                              <m:nary>
                                <m:naryPr>
                                  <m:chr m:val="∑"/>
                                  <m:limLoc m:val="undOvr"/>
                                  <m:subHide m:val="off"/>
                                  <m:supHide m:val="on"/>
                                </m:naryPr>
                                <m:sub>
                                  <m:r>
                                    <m:t>i</m:t>
                                  </m:r>
                                </m:sub>
                                <m:sup>
                                  <m:r>
                                    <m:t>​</m:t>
                                  </m:r>
                                </m:sup>
                                <m:e>
                                  <m:sSub>
                                    <m:e>
                                      <m:r>
                                        <m:t>y</m:t>
                                      </m:r>
                                    </m:e>
                                    <m:sub>
                                      <m:r>
                                        <m:t>i</m:t>
                                      </m:r>
                                    </m:sub>
                                  </m:sSub>
                                </m:e>
                              </m:nary>
                            </m:num>
                            <m:den>
                              <m:r>
                                <m:t>a</m:t>
                              </m:r>
                              <m:r>
                                <m:rPr>
                                  <m:sty m:val="p"/>
                                </m:rPr>
                                <m:t>+</m:t>
                              </m:r>
                              <m:r>
                                <m:t>b</m:t>
                              </m:r>
                              <m:r>
                                <m:rPr>
                                  <m:sty m:val="p"/>
                                </m:rPr>
                                <m:t>+</m:t>
                              </m:r>
                              <m:r>
                                <m:t>n</m:t>
                              </m:r>
                            </m:den>
                          </m:f>
                        </m:e>
                      </m:d>
                    </m:oMath>
                  </m:oMathPara>
                </a14:m>
              </a:p>
              <a:p>
                <a:pPr lvl="0" indent="0" marL="0">
                  <a:buNone/>
                </a:pPr>
                <a14:m>
                  <m:oMathPara xmlns:m="http://schemas.openxmlformats.org/officeDocument/2006/math">
                    <m:oMathParaPr>
                      <m:jc m:val="center"/>
                    </m:oMathParaPr>
                    <m:oMath>
                      <m:r>
                        <m:t> </m:t>
                      </m:r>
                    </m:oMath>
                  </m:oMathPara>
                </a14:m>
              </a:p>
              <a:p>
                <a:pPr lvl="0" indent="0" marL="0">
                  <a:buNone/>
                </a:pPr>
                <a:r>
                  <a:rPr/>
                  <a:t>So here we have </a:t>
                </a:r>
                <a14:m>
                  <m:oMath xmlns:m="http://schemas.openxmlformats.org/officeDocument/2006/math">
                    <m:r>
                      <m:t>a</m:t>
                    </m:r>
                    <m:r>
                      <m:rPr>
                        <m:sty m:val="p"/>
                      </m:rPr>
                      <m:t>=</m:t>
                    </m:r>
                    <m:r>
                      <m:t>1</m:t>
                    </m:r>
                    <m:r>
                      <m:rPr>
                        <m:sty m:val="p"/>
                      </m:rPr>
                      <m:t>/</m:t>
                    </m:r>
                    <m:r>
                      <m:t>2</m:t>
                    </m:r>
                    <m:r>
                      <m:rPr>
                        <m:sty m:val="p"/>
                      </m:rPr>
                      <m:t>,</m:t>
                    </m:r>
                    <m:r>
                      <m:t>b</m:t>
                    </m:r>
                    <m:r>
                      <m:rPr>
                        <m:sty m:val="p"/>
                      </m:rPr>
                      <m:t>=</m:t>
                    </m:r>
                    <m:r>
                      <m:t>1</m:t>
                    </m:r>
                    <m:r>
                      <m:rPr>
                        <m:sty m:val="p"/>
                      </m:rPr>
                      <m:t>/</m:t>
                    </m:r>
                    <m:r>
                      <m:t>2</m:t>
                    </m:r>
                    <m:r>
                      <m:rPr>
                        <m:sty m:val="p"/>
                      </m:rPr>
                      <m:t>,</m:t>
                    </m:r>
                    <m:r>
                      <m:t>n</m:t>
                    </m:r>
                    <m:r>
                      <m:rPr>
                        <m:sty m:val="p"/>
                      </m:rPr>
                      <m:t>=</m:t>
                    </m:r>
                    <m:r>
                      <m:t>30</m:t>
                    </m:r>
                    <m:r>
                      <m:rPr>
                        <m:sty m:val="p"/>
                      </m:rPr>
                      <m:t>,</m:t>
                    </m:r>
                    <m:nary>
                      <m:naryPr>
                        <m:chr m:val="∑"/>
                        <m:limLoc m:val="undOvr"/>
                        <m:subHide m:val="off"/>
                        <m:supHide m:val="on"/>
                      </m:naryPr>
                      <m:sub>
                        <m:r>
                          <m:t>i</m:t>
                        </m:r>
                      </m:sub>
                      <m:sup>
                        <m:r>
                          <m:t>​</m:t>
                        </m:r>
                      </m:sup>
                      <m:e>
                        <m:sSub>
                          <m:e>
                            <m:r>
                              <m:t>y</m:t>
                            </m:r>
                          </m:e>
                          <m:sub>
                            <m:r>
                              <m:t>i</m:t>
                            </m:r>
                          </m:sub>
                        </m:sSub>
                      </m:e>
                    </m:nary>
                    <m:r>
                      <m:rPr>
                        <m:sty m:val="p"/>
                      </m:rPr>
                      <m:t>=</m:t>
                    </m:r>
                    <m:r>
                      <m:t>15</m:t>
                    </m:r>
                  </m:oMath>
                </a14:m>
                <a:r>
                  <a:rPr/>
                  <a:t> and hence </a:t>
                </a:r>
                <a14:m>
                  <m:oMath xmlns:m="http://schemas.openxmlformats.org/officeDocument/2006/math">
                    <m:sSub>
                      <m:e>
                        <m:r>
                          <m:t>π</m:t>
                        </m:r>
                      </m:e>
                      <m:sub>
                        <m:r>
                          <m:t>p</m:t>
                        </m:r>
                        <m:r>
                          <m:t>o</m:t>
                        </m:r>
                        <m:r>
                          <m:t>s</m:t>
                        </m:r>
                        <m:r>
                          <m:t>t</m:t>
                        </m:r>
                      </m:sub>
                    </m:sSub>
                    <m:r>
                      <m:rPr>
                        <m:sty m:val="p"/>
                      </m:rPr>
                      <m:t>=</m:t>
                    </m:r>
                    <m:f>
                      <m:fPr>
                        <m:type m:val="bar"/>
                      </m:fPr>
                      <m:num>
                        <m:r>
                          <m:t>15.5</m:t>
                        </m:r>
                      </m:num>
                      <m:den>
                        <m:r>
                          <m:t>31</m:t>
                        </m:r>
                      </m:den>
                    </m:f>
                    <m:r>
                      <m:rPr>
                        <m:sty m:val="p"/>
                      </m:rPr>
                      <m:t>=</m:t>
                    </m:r>
                    <m:r>
                      <m:t>0.5</m:t>
                    </m:r>
                  </m:oMath>
                </a14:m>
                <a:r>
                  <a:rPr/>
                  <a:t>.</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Posterior predictive checks - example 2</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So what we can do now, is repeatedly simulate data from the posterior predictive distribution (30 observations at a time, i.e. </a:t>
                </a:r>
                <a14:m>
                  <m:oMath xmlns:m="http://schemas.openxmlformats.org/officeDocument/2006/math">
                    <m:acc>
                      <m:accPr>
                        <m:chr m:val="̃"/>
                      </m:accPr>
                      <m:e>
                        <m:r>
                          <m:t>Y</m:t>
                        </m:r>
                      </m:e>
                    </m:acc>
                    <m:r>
                      <m:rPr>
                        <m:sty m:val="p"/>
                      </m:rPr>
                      <m:t>∼</m:t>
                    </m:r>
                    <m:r>
                      <m:t>B</m:t>
                    </m:r>
                    <m:r>
                      <m:t>i</m:t>
                    </m:r>
                    <m:r>
                      <m:t>n</m:t>
                    </m:r>
                    <m:d>
                      <m:dPr>
                        <m:begChr m:val="("/>
                        <m:endChr m:val=")"/>
                        <m:sepChr m:val=""/>
                        <m:grow/>
                      </m:dPr>
                      <m:e>
                        <m:r>
                          <m:t>n</m:t>
                        </m:r>
                        <m:r>
                          <m:rPr>
                            <m:sty m:val="p"/>
                          </m:rPr>
                          <m:t>=</m:t>
                        </m:r>
                        <m:r>
                          <m:t>30</m:t>
                        </m:r>
                        <m:r>
                          <m:rPr>
                            <m:sty m:val="p"/>
                          </m:rPr>
                          <m:t>,</m:t>
                        </m:r>
                        <m:sSub>
                          <m:e>
                            <m:r>
                              <m:t>π</m:t>
                            </m:r>
                          </m:e>
                          <m:sub>
                            <m:r>
                              <m:t>p</m:t>
                            </m:r>
                            <m:r>
                              <m:t>o</m:t>
                            </m:r>
                            <m:r>
                              <m:t>s</m:t>
                            </m:r>
                            <m:r>
                              <m:t>t</m:t>
                            </m:r>
                          </m:sub>
                        </m:sSub>
                      </m:e>
                    </m:d>
                  </m:oMath>
                </a14:m>
                <a:r>
                  <a:rPr/>
                  <a:t>) and compute T each time, to compute how likely it would be to observe </a:t>
                </a:r>
                <a14:m>
                  <m:oMath xmlns:m="http://schemas.openxmlformats.org/officeDocument/2006/math">
                    <m:r>
                      <m:t>T</m:t>
                    </m:r>
                    <m:r>
                      <m:rPr>
                        <m:sty m:val="p"/>
                      </m:rPr>
                      <m:t>≤</m:t>
                    </m:r>
                    <m:r>
                      <m:t>5</m:t>
                    </m:r>
                  </m:oMath>
                </a14:m>
                <a:r>
                  <a:rPr/>
                  <a:t> under the posterior predictive distribution.</a:t>
                </a:r>
              </a:p>
              <a:p>
                <a:pPr lvl="0" indent="0">
                  <a:buNone/>
                </a:pPr>
                <a:r>
                  <a:rPr>
                    <a:solidFill>
                      <a:srgbClr val="003B4F"/>
                    </a:solidFill>
                    <a:latin typeface="Courier"/>
                  </a:rPr>
                  <a:t>N&lt;-</a:t>
                </a:r>
                <a:r>
                  <a:rPr>
                    <a:solidFill>
                      <a:srgbClr val="AD0000"/>
                    </a:solidFill>
                    <a:latin typeface="Courier"/>
                  </a:rPr>
                  <a:t>1e5</a:t>
                </a:r>
                <a:br/>
                <a:r>
                  <a:rPr>
                    <a:solidFill>
                      <a:srgbClr val="003B4F"/>
                    </a:solidFill>
                    <a:latin typeface="Courier"/>
                  </a:rPr>
                  <a:t>t&lt;-</a:t>
                </a:r>
                <a:r>
                  <a:rPr>
                    <a:solidFill>
                      <a:srgbClr val="4758AB"/>
                    </a:solidFill>
                    <a:latin typeface="Courier"/>
                  </a:rPr>
                  <a:t>integer</a:t>
                </a:r>
                <a:r>
                  <a:rPr>
                    <a:solidFill>
                      <a:srgbClr val="003B4F"/>
                    </a:solidFill>
                    <a:latin typeface="Courier"/>
                  </a:rPr>
                  <a:t>(N)</a:t>
                </a:r>
                <a:br/>
                <a:r>
                  <a:rPr b="1">
                    <a:solidFill>
                      <a:srgbClr val="003B4F"/>
                    </a:solidFill>
                    <a:latin typeface="Courier"/>
                  </a:rPr>
                  <a:t>for</a:t>
                </a:r>
                <a:r>
                  <a:rPr>
                    <a:solidFill>
                      <a:srgbClr val="003B4F"/>
                    </a:solidFill>
                    <a:latin typeface="Courier"/>
                  </a:rPr>
                  <a:t>(i </a:t>
                </a:r>
                <a:r>
                  <a:rPr b="1">
                    <a:solidFill>
                      <a:srgbClr val="003B4F"/>
                    </a:solidFill>
                    <a:latin typeface="Courier"/>
                  </a:rPr>
                  <a:t>in</a:t>
                </a:r>
                <a:r>
                  <a:rPr>
                    <a:solidFill>
                      <a:srgbClr val="003B4F"/>
                    </a:solidFill>
                    <a:latin typeface="Courier"/>
                  </a:rPr>
                  <a:t> </a:t>
                </a:r>
                <a:r>
                  <a:rPr>
                    <a:solidFill>
                      <a:srgbClr val="AD0000"/>
                    </a:solidFill>
                    <a:latin typeface="Courier"/>
                  </a:rPr>
                  <a:t>1</a:t>
                </a:r>
                <a:r>
                  <a:rPr>
                    <a:solidFill>
                      <a:srgbClr val="5E5E5E"/>
                    </a:solidFill>
                    <a:latin typeface="Courier"/>
                  </a:rPr>
                  <a:t>:</a:t>
                </a:r>
                <a:r>
                  <a:rPr>
                    <a:solidFill>
                      <a:srgbClr val="003B4F"/>
                    </a:solidFill>
                    <a:latin typeface="Courier"/>
                  </a:rPr>
                  <a:t>N){</a:t>
                </a:r>
                <a:br/>
                <a:r>
                  <a:rPr>
                    <a:solidFill>
                      <a:srgbClr val="003B4F"/>
                    </a:solidFill>
                    <a:latin typeface="Courier"/>
                  </a:rPr>
                  <a:t>  y_ppc&lt;-</a:t>
                </a:r>
                <a:r>
                  <a:rPr>
                    <a:solidFill>
                      <a:srgbClr val="4758AB"/>
                    </a:solidFill>
                    <a:latin typeface="Courier"/>
                  </a:rPr>
                  <a:t>rbinom</a:t>
                </a:r>
                <a:r>
                  <a:rPr>
                    <a:solidFill>
                      <a:srgbClr val="003B4F"/>
                    </a:solidFill>
                    <a:latin typeface="Courier"/>
                  </a:rPr>
                  <a:t>(</a:t>
                </a:r>
                <a:r>
                  <a:rPr>
                    <a:solidFill>
                      <a:srgbClr val="657422"/>
                    </a:solidFill>
                    <a:latin typeface="Courier"/>
                  </a:rPr>
                  <a:t>n=</a:t>
                </a:r>
                <a:r>
                  <a:rPr>
                    <a:solidFill>
                      <a:srgbClr val="AD0000"/>
                    </a:solidFill>
                    <a:latin typeface="Courier"/>
                  </a:rPr>
                  <a:t>30</a:t>
                </a:r>
                <a:r>
                  <a:rPr>
                    <a:solidFill>
                      <a:srgbClr val="003B4F"/>
                    </a:solidFill>
                    <a:latin typeface="Courier"/>
                  </a:rPr>
                  <a:t>,</a:t>
                </a:r>
                <a:r>
                  <a:rPr>
                    <a:solidFill>
                      <a:srgbClr val="657422"/>
                    </a:solidFill>
                    <a:latin typeface="Courier"/>
                  </a:rPr>
                  <a:t>size=</a:t>
                </a:r>
                <a:r>
                  <a:rPr>
                    <a:solidFill>
                      <a:srgbClr val="AD0000"/>
                    </a:solidFill>
                    <a:latin typeface="Courier"/>
                  </a:rPr>
                  <a:t>1</a:t>
                </a:r>
                <a:r>
                  <a:rPr>
                    <a:solidFill>
                      <a:srgbClr val="003B4F"/>
                    </a:solidFill>
                    <a:latin typeface="Courier"/>
                  </a:rPr>
                  <a:t>,</a:t>
                </a:r>
                <a:r>
                  <a:rPr>
                    <a:solidFill>
                      <a:srgbClr val="657422"/>
                    </a:solidFill>
                    <a:latin typeface="Courier"/>
                  </a:rPr>
                  <a:t>prob=</a:t>
                </a:r>
                <a:r>
                  <a:rPr>
                    <a:solidFill>
                      <a:srgbClr val="AD0000"/>
                    </a:solidFill>
                    <a:latin typeface="Courier"/>
                  </a:rPr>
                  <a:t>0.5</a:t>
                </a:r>
                <a:r>
                  <a:rPr>
                    <a:solidFill>
                      <a:srgbClr val="003B4F"/>
                    </a:solidFill>
                    <a:latin typeface="Courier"/>
                  </a:rPr>
                  <a:t>)</a:t>
                </a:r>
                <a:br/>
                <a:r>
                  <a:rPr>
                    <a:solidFill>
                      <a:srgbClr val="003B4F"/>
                    </a:solidFill>
                    <a:latin typeface="Courier"/>
                  </a:rPr>
                  <a:t>  t[i]&lt;-</a:t>
                </a:r>
                <a:r>
                  <a:rPr>
                    <a:solidFill>
                      <a:srgbClr val="4758AB"/>
                    </a:solidFill>
                    <a:latin typeface="Courier"/>
                  </a:rPr>
                  <a:t>sum</a:t>
                </a:r>
                <a:r>
                  <a:rPr>
                    <a:solidFill>
                      <a:srgbClr val="003B4F"/>
                    </a:solidFill>
                    <a:latin typeface="Courier"/>
                  </a:rPr>
                  <a:t>(y_ppc[</a:t>
                </a:r>
                <a:r>
                  <a:rPr>
                    <a:solidFill>
                      <a:srgbClr val="AD0000"/>
                    </a:solidFill>
                    <a:latin typeface="Courier"/>
                  </a:rPr>
                  <a:t>1</a:t>
                </a:r>
                <a:r>
                  <a:rPr>
                    <a:solidFill>
                      <a:srgbClr val="5E5E5E"/>
                    </a:solidFill>
                    <a:latin typeface="Courier"/>
                  </a:rPr>
                  <a:t>:</a:t>
                </a:r>
                <a:r>
                  <a:rPr>
                    <a:solidFill>
                      <a:srgbClr val="003B4F"/>
                    </a:solidFill>
                    <a:latin typeface="Courier"/>
                  </a:rPr>
                  <a:t>(</a:t>
                </a:r>
                <a:r>
                  <a:rPr>
                    <a:solidFill>
                      <a:srgbClr val="4758AB"/>
                    </a:solidFill>
                    <a:latin typeface="Courier"/>
                  </a:rPr>
                  <a:t>length</a:t>
                </a:r>
                <a:r>
                  <a:rPr>
                    <a:solidFill>
                      <a:srgbClr val="003B4F"/>
                    </a:solidFill>
                    <a:latin typeface="Courier"/>
                  </a:rPr>
                  <a:t>(y_ppc)</a:t>
                </a:r>
                <a:r>
                  <a:rPr>
                    <a:solidFill>
                      <a:srgbClr val="5E5E5E"/>
                    </a:solidFill>
                    <a:latin typeface="Courier"/>
                  </a:rPr>
                  <a:t>-</a:t>
                </a:r>
                <a:r>
                  <a:rPr>
                    <a:solidFill>
                      <a:srgbClr val="AD0000"/>
                    </a:solidFill>
                    <a:latin typeface="Courier"/>
                  </a:rPr>
                  <a:t>1</a:t>
                </a:r>
                <a:r>
                  <a:rPr>
                    <a:solidFill>
                      <a:srgbClr val="003B4F"/>
                    </a:solidFill>
                    <a:latin typeface="Courier"/>
                  </a:rPr>
                  <a:t>)]</a:t>
                </a:r>
                <a:r>
                  <a:rPr>
                    <a:solidFill>
                      <a:srgbClr val="5E5E5E"/>
                    </a:solidFill>
                    <a:latin typeface="Courier"/>
                  </a:rPr>
                  <a:t>!=</a:t>
                </a:r>
                <a:r>
                  <a:rPr>
                    <a:solidFill>
                      <a:srgbClr val="003B4F"/>
                    </a:solidFill>
                    <a:latin typeface="Courier"/>
                  </a:rPr>
                  <a:t>y_ppc[</a:t>
                </a:r>
                <a:r>
                  <a:rPr>
                    <a:solidFill>
                      <a:srgbClr val="AD0000"/>
                    </a:solidFill>
                    <a:latin typeface="Courier"/>
                  </a:rPr>
                  <a:t>2</a:t>
                </a:r>
                <a:r>
                  <a:rPr>
                    <a:solidFill>
                      <a:srgbClr val="5E5E5E"/>
                    </a:solidFill>
                    <a:latin typeface="Courier"/>
                  </a:rPr>
                  <a:t>:</a:t>
                </a:r>
                <a:r>
                  <a:rPr>
                    <a:solidFill>
                      <a:srgbClr val="4758AB"/>
                    </a:solidFill>
                    <a:latin typeface="Courier"/>
                  </a:rPr>
                  <a:t>length</a:t>
                </a:r>
                <a:r>
                  <a:rPr>
                    <a:solidFill>
                      <a:srgbClr val="003B4F"/>
                    </a:solidFill>
                    <a:latin typeface="Courier"/>
                  </a:rPr>
                  <a:t>(y_ppc)])</a:t>
                </a:r>
                <a:br/>
                <a:r>
                  <a:rPr>
                    <a:solidFill>
                      <a:srgbClr val="003B4F"/>
                    </a:solidFill>
                    <a:latin typeface="Courier"/>
                  </a:rPr>
                  <a:t>}</a:t>
                </a:r>
                <a:br/>
                <a:r>
                  <a:rPr>
                    <a:solidFill>
                      <a:srgbClr val="4758AB"/>
                    </a:solidFill>
                    <a:latin typeface="Courier"/>
                  </a:rPr>
                  <a:t>sum</a:t>
                </a:r>
                <a:r>
                  <a:rPr>
                    <a:solidFill>
                      <a:srgbClr val="003B4F"/>
                    </a:solidFill>
                    <a:latin typeface="Courier"/>
                  </a:rPr>
                  <a:t>(t</a:t>
                </a:r>
                <a:r>
                  <a:rPr>
                    <a:solidFill>
                      <a:srgbClr val="5E5E5E"/>
                    </a:solidFill>
                    <a:latin typeface="Courier"/>
                  </a:rPr>
                  <a:t>&lt;=</a:t>
                </a:r>
                <a:r>
                  <a:rPr>
                    <a:solidFill>
                      <a:srgbClr val="AD0000"/>
                    </a:solidFill>
                    <a:latin typeface="Courier"/>
                  </a:rPr>
                  <a:t>5</a:t>
                </a:r>
                <a:r>
                  <a:rPr>
                    <a:solidFill>
                      <a:srgbClr val="003B4F"/>
                    </a:solidFill>
                    <a:latin typeface="Courier"/>
                  </a:rPr>
                  <a:t>)</a:t>
                </a:r>
                <a:r>
                  <a:rPr>
                    <a:solidFill>
                      <a:srgbClr val="5E5E5E"/>
                    </a:solidFill>
                    <a:latin typeface="Courier"/>
                  </a:rPr>
                  <a:t>/</a:t>
                </a:r>
                <a:r>
                  <a:rPr>
                    <a:solidFill>
                      <a:srgbClr val="003B4F"/>
                    </a:solidFill>
                    <a:latin typeface="Courier"/>
                  </a:rPr>
                  <a:t>N</a:t>
                </a:r>
              </a:p>
              <a:p>
                <a:pPr lvl="0" indent="0">
                  <a:buNone/>
                </a:pPr>
                <a:r>
                  <a:rPr>
                    <a:latin typeface="Courier"/>
                  </a:rPr>
                  <a:t>[1] 0.00039</a:t>
                </a:r>
              </a:p>
              <a:p>
                <a:pPr lvl="0" indent="0" marL="0">
                  <a:buNone/>
                </a:pPr>
                <a:r>
                  <a:rPr/>
                  <a:t>So we find that the empirical probability of observing 5 or fewer switches is 3.9^{-4}. In other words, according to our model and the data we have observed, it is very unlikely that we would have observed the data we observed!</a:t>
                </a:r>
              </a:p>
              <a:p>
                <a:pPr lvl="0" indent="0" marL="0">
                  <a:buNone/>
                </a:pPr>
                <a:r>
                  <a:rPr/>
                  <a:t>This is evidence that our model is not correct and in this case it is due to a wrong assumption of independence.</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[end of STA623 Bayesian Data analysis Session 5]</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14:m>
                  <m:oMathPara xmlns:m="http://schemas.openxmlformats.org/officeDocument/2006/math">
                    <m:oMathParaPr>
                      <m:jc m:val="center"/>
                    </m:oMathParaPr>
                    <m:oMath>
                      <m:r>
                        <m:t> </m:t>
                      </m:r>
                    </m:oMath>
                  </m:oMathPara>
                </a14:m>
              </a:p>
              <a:p>
                <a:pPr lvl="0" indent="0" marL="0">
                  <a:buNone/>
                </a:pPr>
                <a14:m>
                  <m:oMathPara xmlns:m="http://schemas.openxmlformats.org/officeDocument/2006/math">
                    <m:oMathParaPr>
                      <m:jc m:val="center"/>
                    </m:oMathParaPr>
                    <m:oMath>
                      <m:r>
                        <m:t> </m:t>
                      </m:r>
                    </m:oMath>
                  </m:oMathPara>
                </a14:m>
              </a:p>
              <a:p>
                <a:pPr lvl="0" indent="0" marL="0">
                  <a:buNone/>
                </a:pPr>
                <a:r>
                  <a:rPr b="1"/>
                  <a:t>MARKOV CHAIN MONTE CARLO (cont’d)</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b="1"/>
                  <a:t>NIMBLE</a:t>
                </a:r>
                <a:r>
                  <a:rPr/>
                  <a:t> is an </a:t>
                </a:r>
                <a:r>
                  <a:rPr>
                    <a:latin typeface="Courier"/>
                  </a:rPr>
                  <a:t>R</a:t>
                </a:r>
                <a:r>
                  <a:rPr/>
                  <a:t> package to implement Bayesian models using MCMC for parameter estimation. </a:t>
                </a:r>
                <a:r>
                  <a:rPr>
                    <a:latin typeface="Courier"/>
                  </a:rPr>
                  <a:t>NIMBLE</a:t>
                </a:r>
                <a:r>
                  <a:rPr/>
                  <a:t> stands for </a:t>
                </a:r>
                <a:r>
                  <a:rPr b="1"/>
                  <a:t>N</a:t>
                </a:r>
                <a:r>
                  <a:rPr/>
                  <a:t>umerical </a:t>
                </a:r>
                <a:r>
                  <a:rPr b="1"/>
                  <a:t>I</a:t>
                </a:r>
                <a:r>
                  <a:rPr/>
                  <a:t>nference for statistical </a:t>
                </a:r>
                <a:r>
                  <a:rPr b="1"/>
                  <a:t>M</a:t>
                </a:r>
                <a:r>
                  <a:rPr/>
                  <a:t>odels for </a:t>
                </a:r>
                <a:r>
                  <a:rPr b="1"/>
                  <a:t>B</a:t>
                </a:r>
                <a:r>
                  <a:rPr/>
                  <a:t>ayesian and </a:t>
                </a:r>
                <a:r>
                  <a:rPr b="1"/>
                  <a:t>L</a:t>
                </a:r>
                <a:r>
                  <a:rPr/>
                  <a:t>ikelihood </a:t>
                </a:r>
                <a:r>
                  <a:rPr b="1"/>
                  <a:t>E</a:t>
                </a:r>
                <a:r>
                  <a:rPr/>
                  <a:t>stimation.</a:t>
                </a:r>
              </a:p>
              <a:p>
                <a:pPr lvl="0" indent="0" marL="0">
                  <a:buNone/>
                </a:pPr>
                <a14:m>
                  <m:oMathPara xmlns:m="http://schemas.openxmlformats.org/officeDocument/2006/math">
                    <m:oMathParaPr>
                      <m:jc m:val="center"/>
                    </m:oMathParaPr>
                    <m:oMath>
                      <m:r>
                        <m:t> </m:t>
                      </m:r>
                    </m:oMath>
                  </m:oMathPara>
                </a14:m>
              </a:p>
              <a:p>
                <a:pPr lvl="0" indent="0" marL="0">
                  <a:buNone/>
                </a:pPr>
                <a:r>
                  <a:rPr>
                    <a:latin typeface="Courier"/>
                  </a:rPr>
                  <a:t>NIMBLE</a:t>
                </a:r>
                <a:r>
                  <a:rPr/>
                  <a:t> was developed by a team based at University of California, Berkeley and has now a maintainer team spanning several institutions. </a:t>
                </a:r>
                <a:r>
                  <a:rPr>
                    <a:latin typeface="Courier"/>
                  </a:rPr>
                  <a:t>NIMBLE</a:t>
                </a:r>
                <a:r>
                  <a:rPr/>
                  <a:t> is based on the </a:t>
                </a:r>
                <a:r>
                  <a:rPr b="1"/>
                  <a:t>Bayesian inference using Gibbs sampling (BUGS)</a:t>
                </a:r>
                <a:r>
                  <a:rPr/>
                  <a:t> Bayesian computation environment developed by the MRC Biostatistics Unit at Cambridge University and uses largely the same syntax.</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latin typeface="Courier"/>
                  </a:rPr>
                  <a:t>NIMBLE</a:t>
                </a:r>
                <a:r>
                  <a:rPr/>
                  <a:t> provides, however, more functionality than </a:t>
                </a:r>
                <a:r>
                  <a:rPr>
                    <a:latin typeface="Courier"/>
                  </a:rPr>
                  <a:t>BUGS</a:t>
                </a:r>
                <a:r>
                  <a:rPr/>
                  <a:t>, in particular providing access to more modern MCMC samplers, such as Hamiltonian Monte Carlo (often through additional R packages such as </a:t>
                </a:r>
                <a:r>
                  <a:rPr>
                    <a:latin typeface="Courier"/>
                  </a:rPr>
                  <a:t>nimbleHMC</a:t>
                </a:r>
                <a:r>
                  <a:rPr/>
                  <a:t>). </a:t>
                </a:r>
                <a:r>
                  <a:rPr>
                    <a:latin typeface="Courier"/>
                  </a:rPr>
                  <a:t>NIMBLE</a:t>
                </a:r>
                <a:r>
                  <a:rPr/>
                  <a:t> also aims to make it easy for users to extend the functionality of BUGS themselves, by adding their own samplers, distributions, …</a:t>
                </a:r>
              </a:p>
              <a:p>
                <a:pPr lvl="0" indent="0" marL="0">
                  <a:buNone/>
                </a:pPr>
                <a14:m>
                  <m:oMathPara xmlns:m="http://schemas.openxmlformats.org/officeDocument/2006/math">
                    <m:oMathParaPr>
                      <m:jc m:val="center"/>
                    </m:oMathParaPr>
                    <m:oMath>
                      <m:r>
                        <m:t> </m:t>
                      </m:r>
                    </m:oMath>
                  </m:oMathPara>
                </a14:m>
              </a:p>
              <a:p>
                <a:pPr lvl="0" indent="0" marL="0">
                  <a:buNone/>
                </a:pPr>
                <a:r>
                  <a:rPr>
                    <a:latin typeface="Courier"/>
                  </a:rPr>
                  <a:t>NIMBLE</a:t>
                </a:r>
                <a:r>
                  <a:rPr/>
                  <a:t> provides the MCMC framework, but other packages are useful for processing the output from </a:t>
                </a:r>
                <a:r>
                  <a:rPr>
                    <a:latin typeface="Courier"/>
                  </a:rPr>
                  <a:t>NIMBLE</a:t>
                </a:r>
                <a:r>
                  <a:rPr/>
                  <a:t>. Chief among these are the </a:t>
                </a:r>
                <a:r>
                  <a:rPr>
                    <a:latin typeface="Courier"/>
                  </a:rPr>
                  <a:t>coda</a:t>
                </a:r>
                <a:r>
                  <a:rPr/>
                  <a:t> and </a:t>
                </a:r>
                <a:r>
                  <a:rPr>
                    <a:latin typeface="Courier"/>
                  </a:rPr>
                  <a:t>MCMCvis</a:t>
                </a:r>
                <a:r>
                  <a:rPr/>
                  <a:t> packages.</a:t>
                </a:r>
              </a:p>
              <a:p>
                <a:pPr lvl="0" indent="0" marL="0">
                  <a:buNone/>
                </a:pPr>
                <a14:m>
                  <m:oMathPara xmlns:m="http://schemas.openxmlformats.org/officeDocument/2006/math">
                    <m:oMathParaPr>
                      <m:jc m:val="center"/>
                    </m:oMathParaPr>
                    <m:oMath>
                      <m:r>
                        <m:t> </m:t>
                      </m:r>
                    </m:oMath>
                  </m:oMathPara>
                </a14:m>
              </a:p>
              <a:p>
                <a:pPr lvl="0" indent="0" marL="0">
                  <a:buNone/>
                </a:pPr>
                <a:r>
                  <a:rPr>
                    <a:latin typeface="Courier"/>
                  </a:rPr>
                  <a:t>NIMBLE</a:t>
                </a:r>
                <a:r>
                  <a:rPr/>
                  <a:t> is installed and loaded just like any other </a:t>
                </a:r>
                <a:r>
                  <a:rPr>
                    <a:latin typeface="Courier"/>
                  </a:rPr>
                  <a:t>R</a:t>
                </a:r>
                <a:r>
                  <a:rPr/>
                  <a:t> package: </a:t>
                </a:r>
                <a:r>
                  <a:rPr>
                    <a:latin typeface="Courier"/>
                  </a:rPr>
                  <a:t>install.packages("nimble")</a:t>
                </a:r>
                <a:r>
                  <a:rPr/>
                  <a:t> and </a:t>
                </a:r>
                <a:r>
                  <a:rPr>
                    <a:latin typeface="Courier"/>
                  </a:rPr>
                  <a:t>library(nimble)</a:t>
                </a:r>
                <a:r>
                  <a:rPr/>
                  <a:t> - no separate downloads and installations required.</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 - alternatives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indent="0" marL="0">
                  <a:buNone/>
                </a:pPr>
                <a:r>
                  <a:rPr/>
                  <a:t>To note that there are other packages that allow you to implement Bayesian models in R. All of these require you to install the MCMC sampler as a software library separate from </a:t>
                </a:r>
                <a:r>
                  <a:rPr>
                    <a:latin typeface="Courier"/>
                  </a:rPr>
                  <a:t>R</a:t>
                </a:r>
                <a:r>
                  <a:rPr/>
                  <a:t>, then install </a:t>
                </a:r>
                <a:r>
                  <a:rPr>
                    <a:latin typeface="Courier"/>
                  </a:rPr>
                  <a:t>R</a:t>
                </a:r>
                <a:r>
                  <a:rPr/>
                  <a:t> packages to interface with the sampler. All of these have the advantage that they are not dependent on </a:t>
                </a:r>
                <a:r>
                  <a:rPr>
                    <a:latin typeface="Courier"/>
                  </a:rPr>
                  <a:t>R</a:t>
                </a:r>
                <a:r>
                  <a:rPr/>
                  <a:t>, whereas </a:t>
                </a:r>
                <a:r>
                  <a:rPr>
                    <a:latin typeface="Courier"/>
                  </a:rPr>
                  <a:t>NIMBLE</a:t>
                </a:r>
                <a:r>
                  <a:rPr/>
                  <a:t>, at least currently, is specific to </a:t>
                </a:r>
                <a:r>
                  <a:rPr>
                    <a:latin typeface="Courier"/>
                  </a:rPr>
                  <a:t>R</a:t>
                </a:r>
                <a:r>
                  <a:rPr/>
                  <a:t>.</a:t>
                </a:r>
              </a:p>
              <a:p>
                <a:pPr lvl="0" indent="0" marL="0">
                  <a:buNone/>
                </a:pPr>
                <a14:m>
                  <m:oMathPara xmlns:m="http://schemas.openxmlformats.org/officeDocument/2006/math">
                    <m:oMathParaPr>
                      <m:jc m:val="center"/>
                    </m:oMathParaPr>
                    <m:oMath>
                      <m:r>
                        <m:t> </m:t>
                      </m:r>
                    </m:oMath>
                  </m:oMathPara>
                </a14:m>
              </a:p>
              <a:p>
                <a:pPr lvl="0" indent="0" marL="0">
                  <a:buNone/>
                </a:pPr>
                <a:r>
                  <a:rPr/>
                  <a:t>Given </a:t>
                </a:r>
                <a:r>
                  <a:rPr>
                    <a:latin typeface="Courier"/>
                  </a:rPr>
                  <a:t>R</a:t>
                </a:r>
                <a:r>
                  <a:rPr/>
                  <a:t>’s near universal adoption in the statistical research world, this is however not much of a concern.</a:t>
                </a:r>
              </a:p>
            </p:txBody>
          </p:sp>
        </mc:Choice>
      </mc:AlternateContent>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89D5-560C-4369-A313-7C24EDF028A0}"/>
              </a:ext>
            </a:extLst>
          </p:cNvPr>
          <p:cNvSpPr>
            <a:spLocks noGrp="1"/>
          </p:cNvSpPr>
          <p:nvPr>
            <p:ph type="title"/>
          </p:nvPr>
        </p:nvSpPr>
        <p:spPr/>
        <p:txBody>
          <a:bodyPr/>
          <a:lstStyle/>
          <a:p>
            <a:pPr lvl="0" indent="0" marL="0">
              <a:buNone/>
            </a:pPr>
            <a:r>
              <a:rPr/>
              <a:t>MCMC: NIMBLE - alternatives</a:t>
            </a:r>
          </a:p>
        </p:txBody>
      </p:sp>
      <p:sp>
        <p:nvSpPr>
          <p:cNvPr id="3" name="Content Placeholder 2">
            <a:extLst>
              <a:ext uri="{FF2B5EF4-FFF2-40B4-BE49-F238E27FC236}">
                <a16:creationId xmlns:a16="http://schemas.microsoft.com/office/drawing/2014/main" id="{288BC91F-1C76-43AE-8B2A-956D48B768BE}"/>
              </a:ext>
            </a:extLst>
          </p:cNvPr>
          <p:cNvSpPr>
            <a:spLocks noGrp="1"/>
          </p:cNvSpPr>
          <p:nvPr>
            <p:ph idx="1"/>
          </p:nvPr>
        </p:nvSpPr>
        <p:spPr/>
        <p:txBody>
          <a:bodyPr/>
          <a:lstStyle/>
          <a:p>
            <a:pPr lvl="0"/>
            <a:r>
              <a:rPr>
                <a:latin typeface="Courier"/>
              </a:rPr>
              <a:t>OpenBUGS</a:t>
            </a:r>
            <a:r>
              <a:rPr/>
              <a:t>, interfaced in R using the package </a:t>
            </a:r>
            <a:r>
              <a:rPr>
                <a:latin typeface="Courier"/>
              </a:rPr>
              <a:t>R2OpenBUGS</a:t>
            </a:r>
            <a:r>
              <a:rPr/>
              <a:t>; this is an implementation of </a:t>
            </a:r>
            <a:r>
              <a:rPr>
                <a:latin typeface="Courier"/>
              </a:rPr>
              <a:t>BUGS</a:t>
            </a:r>
            <a:r>
              <a:rPr/>
              <a:t>.</a:t>
            </a:r>
          </a:p>
          <a:p>
            <a:pPr lvl="0"/>
            <a:r>
              <a:rPr>
                <a:latin typeface="Courier"/>
              </a:rPr>
              <a:t>JAGS</a:t>
            </a:r>
            <a:r>
              <a:rPr/>
              <a:t>, interfaced in R using the package </a:t>
            </a:r>
            <a:r>
              <a:rPr>
                <a:latin typeface="Courier"/>
              </a:rPr>
              <a:t>rjags</a:t>
            </a:r>
            <a:r>
              <a:rPr/>
              <a:t>; this is similar to </a:t>
            </a:r>
            <a:r>
              <a:rPr>
                <a:latin typeface="Courier"/>
              </a:rPr>
              <a:t>BUGS</a:t>
            </a:r>
            <a:r>
              <a:rPr/>
              <a:t> but tries to figure out the best sampler (e.g. Gibbs, Metropolis-Hastings, Slicer, …) and its parameters for you. </a:t>
            </a:r>
            <a:r>
              <a:rPr>
                <a:latin typeface="Courier"/>
              </a:rPr>
              <a:t>JAGS</a:t>
            </a:r>
            <a:r>
              <a:rPr/>
              <a:t> is great, but is maintained by only one and now retired researcher – updates are only very occasional and there is a risk that this MCMC package will not be supported in the future. This course used to be taught using </a:t>
            </a:r>
            <a:r>
              <a:rPr>
                <a:latin typeface="Courier"/>
              </a:rPr>
              <a:t>JAGS</a:t>
            </a:r>
            <a:r>
              <a:rPr/>
              <a:t> in the past.</a:t>
            </a:r>
          </a:p>
          <a:p>
            <a:pPr lvl="0"/>
            <a:r>
              <a:rPr>
                <a:latin typeface="Courier"/>
              </a:rPr>
              <a:t>Stan</a:t>
            </a:r>
            <a:r>
              <a:rPr/>
              <a:t>, interfaced in R using the package </a:t>
            </a:r>
            <a:r>
              <a:rPr>
                <a:latin typeface="Courier"/>
              </a:rPr>
              <a:t>RStan</a:t>
            </a:r>
            <a:r>
              <a:rPr/>
              <a:t>; the main advantage of Stan used to be that it was the only way to run Hamiltonian Monte Carlo. With the advent of </a:t>
            </a:r>
            <a:r>
              <a:rPr>
                <a:latin typeface="Courier"/>
              </a:rPr>
              <a:t>NIMBLE</a:t>
            </a:r>
            <a:r>
              <a:rPr/>
              <a:t>, this has now changed. Specifying models in </a:t>
            </a:r>
            <a:r>
              <a:rPr>
                <a:latin typeface="Courier"/>
              </a:rPr>
              <a:t>Stan</a:t>
            </a:r>
            <a:r>
              <a:rPr/>
              <a:t> is somewhat less intuitive than in </a:t>
            </a:r>
            <a:r>
              <a:rPr>
                <a:latin typeface="Courier"/>
              </a:rPr>
              <a:t>BUGS</a:t>
            </a:r>
            <a:r>
              <a:rPr/>
              <a:t>-based libraries. Note that there are some packages, e.g. </a:t>
            </a:r>
            <a:r>
              <a:rPr>
                <a:latin typeface="Courier"/>
              </a:rPr>
              <a:t>brms</a:t>
            </a:r>
            <a:r>
              <a:rPr/>
              <a:t>, that use </a:t>
            </a:r>
            <a:r>
              <a:rPr>
                <a:latin typeface="Courier"/>
              </a:rPr>
              <a:t>Stan</a:t>
            </a:r>
            <a:r>
              <a:rPr/>
              <a:t> under the hood - you specify the model you want to fit in a more traditional fashion and the package writes and run the </a:t>
            </a:r>
            <a:r>
              <a:rPr>
                <a:latin typeface="Courier"/>
              </a:rPr>
              <a:t>Stan</a:t>
            </a:r>
            <a:r>
              <a:rPr/>
              <a:t> model for you.</a:t>
            </a:r>
          </a:p>
        </p:txBody>
      </p:sp>
      <p:sp>
        <p:nvSpPr>
          <p:cNvPr id="6" name="Slide Number Placeholder 5">
            <a:extLst>
              <a:ext uri="{FF2B5EF4-FFF2-40B4-BE49-F238E27FC236}">
                <a16:creationId xmlns:a16="http://schemas.microsoft.com/office/drawing/2014/main" id="{C03F998A-2A5E-471F-9FEB-2559B0A7F93D}"/>
              </a:ext>
            </a:extLst>
          </p:cNvPr>
          <p:cNvSpPr>
            <a:spLocks noGrp="1"/>
          </p:cNvSpPr>
          <p:nvPr>
            <p:ph idx="12" sz="quarter" type="sldNum"/>
          </p:nvPr>
        </p:nvSpPr>
        <p:spPr/>
        <p:txBody>
          <a:bodyPr/>
          <a:lstStyle/>
          <a:p>
            <a:fld id="{E1C5CB42-CF14-4293-8971-6DCD1AAE8BE7}" type="slidenum">
              <a:rPr lang="en-GB" smtClean="0"/>
              <a:t>‹#›</a:t>
            </a:fld>
            <a:endParaRPr lang="en-GB"/>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2</Words>
  <Application>Microsoft Office PowerPoint</Application>
  <PresentationFormat>Widescreen</PresentationFormat>
  <Paragraphs>2</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Calibri Light</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STA623 Bayesian Data Analysis</dc:title>
  <dc:creator>Marc Henrion</dc:creator>
  <cp:keywords/>
  <dcterms:created xsi:type="dcterms:W3CDTF">2025-09-24T18:03:23Z</dcterms:created>
  <dcterms:modified xsi:type="dcterms:W3CDTF">2025-09-24T18:03:23Z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2025-09-26</vt:lpwstr>
  </property>
  <property fmtid="{D5CDD505-2E9C-101B-9397-08002B2CF9AE}" pid="6" name="execute">
    <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subtitle">
    <vt:lpwstr>Session 5: Markov Chain Monte Carlo (cont’d)</vt:lpwstr>
  </property>
  <property fmtid="{D5CDD505-2E9C-101B-9397-08002B2CF9AE}" pid="12" name="toc-title">
    <vt:lpwstr>Table of contents</vt:lpwstr>
  </property>
</Properties>
</file>